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795" r:id="rId5"/>
  </p:sldMasterIdLst>
  <p:notesMasterIdLst>
    <p:notesMasterId r:id="rId35"/>
  </p:notesMasterIdLst>
  <p:handoutMasterIdLst>
    <p:handoutMasterId r:id="rId36"/>
  </p:handoutMasterIdLst>
  <p:sldIdLst>
    <p:sldId id="344" r:id="rId6"/>
    <p:sldId id="330" r:id="rId7"/>
    <p:sldId id="331" r:id="rId8"/>
    <p:sldId id="333" r:id="rId9"/>
    <p:sldId id="332" r:id="rId10"/>
    <p:sldId id="343" r:id="rId11"/>
    <p:sldId id="335" r:id="rId12"/>
    <p:sldId id="338" r:id="rId13"/>
    <p:sldId id="266" r:id="rId14"/>
    <p:sldId id="284" r:id="rId15"/>
    <p:sldId id="339" r:id="rId16"/>
    <p:sldId id="341" r:id="rId17"/>
    <p:sldId id="277" r:id="rId18"/>
    <p:sldId id="361" r:id="rId19"/>
    <p:sldId id="307" r:id="rId20"/>
    <p:sldId id="306" r:id="rId21"/>
    <p:sldId id="308" r:id="rId22"/>
    <p:sldId id="362" r:id="rId23"/>
    <p:sldId id="270" r:id="rId24"/>
    <p:sldId id="345" r:id="rId25"/>
    <p:sldId id="346" r:id="rId26"/>
    <p:sldId id="348" r:id="rId27"/>
    <p:sldId id="347" r:id="rId28"/>
    <p:sldId id="360" r:id="rId29"/>
    <p:sldId id="349" r:id="rId30"/>
    <p:sldId id="350" r:id="rId31"/>
    <p:sldId id="363" r:id="rId32"/>
    <p:sldId id="364" r:id="rId33"/>
    <p:sldId id="329" r:id="rId3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Admin" initials="A" lastIdx="5" clrIdx="6">
    <p:extLst>
      <p:ext uri="{19B8F6BF-5375-455C-9EA6-DF929625EA0E}">
        <p15:presenceInfo xmlns:p15="http://schemas.microsoft.com/office/powerpoint/2012/main" userId="Admin" providerId="None"/>
      </p:ext>
    </p:extLst>
  </p:cmAuthor>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121619"/>
    <a:srgbClr val="0948CB"/>
    <a:srgbClr val="0B49CB"/>
    <a:srgbClr val="145579"/>
    <a:srgbClr val="F2F4F8"/>
    <a:srgbClr val="F2F2F2"/>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10340FDF-B15C-4CFF-B487-146F9B98A252}" v="28" dt="2021-08-10T21:47:37.589"/>
    <p1510:client id="{7FB42E05-DEC9-4126-B474-47B35F363E13}" v="30" dt="2021-07-12T20:25:12.855"/>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62" autoAdjust="0"/>
    <p:restoredTop sz="94291" autoAdjust="0"/>
  </p:normalViewPr>
  <p:slideViewPr>
    <p:cSldViewPr snapToGrid="0" snapToObjects="1">
      <p:cViewPr varScale="1">
        <p:scale>
          <a:sx n="68" d="100"/>
          <a:sy n="68" d="100"/>
        </p:scale>
        <p:origin x="89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4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fif>
</file>

<file path=ppt/media/image20.jp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525013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F9905B14-0E22-4DEC-B4AF-DA2D20BD1295}" type="datetime1">
              <a:rPr lang="en-US" smtClean="0"/>
              <a:t>9/6/2024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E4C8C409-B2AE-4B72-A218-DCCF9AE8A84F}" type="datetime1">
              <a:rPr lang="en-US" smtClean="0"/>
              <a:t>9/6/2024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3FB27066-B2A1-4563-8076-63F7B1A6C938}" type="datetime1">
              <a:rPr lang="en-US" smtClean="0"/>
              <a:t>9/6/2024</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3238543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E25514-E98F-458A-87D9-F040553DE753}" type="datetime1">
              <a:rPr lang="en-US" smtClean="0"/>
              <a:t>9/6/2024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7634290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D53C23-F311-4F4A-BB83-32F301FFF202}" type="datetime1">
              <a:rPr lang="en-US" smtClean="0"/>
              <a:t>9/6/2024</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5572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F3CBFC-3F49-4287-BD70-6DF090B08CAA}" type="datetime1">
              <a:rPr lang="en-US" smtClean="0"/>
              <a:t>9/6/2024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0100803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9C64E1-D700-483B-950F-1820338170DF}" type="datetime1">
              <a:rPr lang="en-US" smtClean="0"/>
              <a:t>9/6/2024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9489533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A92B7D-0B46-4FC1-BA42-81A7024D6A06}" type="datetime1">
              <a:rPr lang="en-US" smtClean="0"/>
              <a:t>9/6/2024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33662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B5EB4D3-4879-4E57-98FE-08528440204F}" type="datetime1">
              <a:rPr lang="en-US" smtClean="0"/>
              <a:t>9/6/2024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A4C94-9579-46B5-9DBC-3AA785D56003}" type="datetime1">
              <a:rPr lang="en-US" smtClean="0"/>
              <a:t>9/6/2024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8774862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82F88B3-52C9-4BFC-8F50-00B586F7CF44}" type="datetime1">
              <a:rPr lang="en-US" smtClean="0"/>
              <a:t>9/6/2024</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94848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D414CEB-7B1C-4D27-8195-9DC783C3F4AE}" type="datetime1">
              <a:rPr lang="en-US" smtClean="0"/>
              <a:t>9/6/2024</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7408573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295371E-4F78-4506-B0C8-175ADA601CF6}" type="datetime1">
              <a:rPr lang="en-US" smtClean="0"/>
              <a:t>9/6/2024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5112388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79D1ACB-26F6-45CF-919F-DE436D80CDBE}" type="datetime1">
              <a:rPr lang="en-US" smtClean="0"/>
              <a:t>9/6/2024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23363069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D25521C8-F3AB-4F22-8947-218DF8D2D71F}" type="datetime1">
              <a:rPr lang="en-US" smtClean="0"/>
              <a:t>9/6/2024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2912617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D22B8A-C6DC-490F-8174-531B27C7E22A}" type="datetime1">
              <a:rPr lang="en-US" smtClean="0"/>
              <a:t>9/6/2024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9613229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6B5E312-2454-4ADE-AEC3-244881DFC642}" type="datetime1">
              <a:rPr lang="en-US" smtClean="0"/>
              <a:t>9/6/2024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216477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CCC5CE2-7CBF-4703-BF0D-2653975612F2}" type="datetime1">
              <a:rPr lang="en-US" smtClean="0"/>
              <a:t>9/6/2024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2604405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A398C-0917-431C-9DA3-7EF37C123D79}" type="datetime1">
              <a:rPr lang="en-US" smtClean="0"/>
              <a:t>9/6/2024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3162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C424639E-CAA4-4CFA-B8E9-FFAE7867A929}" type="datetime1">
              <a:rPr lang="en-US" smtClean="0"/>
              <a:t>9/6/2024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82D517-67E4-4672-A5D8-3A124F10E88B}" type="datetime1">
              <a:rPr lang="en-US" smtClean="0"/>
              <a:t>9/6/2024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9112025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574692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62144472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6B488C3F-47E0-40A7-BAC1-4704C8FDA3DC}" type="datetime1">
              <a:rPr lang="en-US" smtClean="0"/>
              <a:t>9/6/2024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B6E748E7-9E0B-4B05-BCDE-B69C42557132}" type="datetime1">
              <a:rPr lang="en-US" smtClean="0"/>
              <a:t>9/6/2024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F9AB7F89-7AE1-407E-B186-0374B2BF6DAF}" type="datetime1">
              <a:rPr lang="en-US" smtClean="0"/>
              <a:t>9/6/2024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A2167B29-17CF-49B6-B5B2-003AA567CFF0}" type="datetime1">
              <a:rPr lang="en-US" smtClean="0"/>
              <a:t>9/6/2024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969A66B6-D452-43BF-93BA-FB2E5017BD5D}" type="datetime1">
              <a:rPr lang="en-US" smtClean="0"/>
              <a:t>9/6/2024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DF3167D8-1E09-46D8-95DD-0040ED017526}" type="datetime1">
              <a:rPr lang="en-US" smtClean="0"/>
              <a:t>9/6/2024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image" Target="../media/image1.jpeg"/><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21">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CCB8A54-F28B-4DB6-8E04-51EB076B37A2}" type="datetime1">
              <a:rPr lang="en-US" smtClean="0"/>
              <a:t>9/6/2024</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3484435935"/>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 id="2147483814" r:id="rId18"/>
    <p:sldLayoutId id="2147483815" r:id="rId19"/>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e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3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89BAA-5F0D-43C9-99FC-99ACB129A7EF}"/>
              </a:ext>
            </a:extLst>
          </p:cNvPr>
          <p:cNvSpPr>
            <a:spLocks noGrp="1"/>
          </p:cNvSpPr>
          <p:nvPr>
            <p:ph type="ctrTitle"/>
          </p:nvPr>
        </p:nvSpPr>
        <p:spPr>
          <a:xfrm>
            <a:off x="1408174" y="3108959"/>
            <a:ext cx="8825658" cy="1204187"/>
          </a:xfrm>
        </p:spPr>
        <p:txBody>
          <a:bodyPr/>
          <a:lstStyle/>
          <a:p>
            <a:r>
              <a:rPr lang="en-US" dirty="0"/>
              <a:t>Online Travel Agency</a:t>
            </a:r>
          </a:p>
        </p:txBody>
      </p:sp>
      <p:sp>
        <p:nvSpPr>
          <p:cNvPr id="3" name="Subtitle 2">
            <a:extLst>
              <a:ext uri="{FF2B5EF4-FFF2-40B4-BE49-F238E27FC236}">
                <a16:creationId xmlns:a16="http://schemas.microsoft.com/office/drawing/2014/main" id="{0016804C-92C1-4547-A3C8-7DD0990FA8AD}"/>
              </a:ext>
            </a:extLst>
          </p:cNvPr>
          <p:cNvSpPr>
            <a:spLocks noGrp="1"/>
          </p:cNvSpPr>
          <p:nvPr>
            <p:ph type="subTitle" idx="1"/>
          </p:nvPr>
        </p:nvSpPr>
        <p:spPr>
          <a:xfrm>
            <a:off x="1561513" y="4777380"/>
            <a:ext cx="1561515" cy="723088"/>
          </a:xfrm>
        </p:spPr>
        <p:txBody>
          <a:bodyPr/>
          <a:lstStyle/>
          <a:p>
            <a:r>
              <a:rPr lang="en-US" dirty="0"/>
              <a:t>Nakul PANT</a:t>
            </a:r>
          </a:p>
        </p:txBody>
      </p:sp>
      <p:sp>
        <p:nvSpPr>
          <p:cNvPr id="4" name="Oval 3">
            <a:extLst>
              <a:ext uri="{FF2B5EF4-FFF2-40B4-BE49-F238E27FC236}">
                <a16:creationId xmlns:a16="http://schemas.microsoft.com/office/drawing/2014/main" id="{05F52E76-D138-425B-8023-B22593C86DDF}"/>
              </a:ext>
            </a:extLst>
          </p:cNvPr>
          <p:cNvSpPr/>
          <p:nvPr/>
        </p:nvSpPr>
        <p:spPr>
          <a:xfrm>
            <a:off x="4315760" y="590842"/>
            <a:ext cx="3010486" cy="2053883"/>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8077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CDB37CE-35AC-4DC7-998F-99AB9284F35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Section 2 : Insights Drawn from EDA</a:t>
            </a:r>
            <a:endParaRPr lang="en-US" dirty="0">
              <a:solidFill>
                <a:schemeClr val="tx1"/>
              </a:solidFill>
            </a:endParaRPr>
          </a:p>
        </p:txBody>
      </p:sp>
      <p:sp>
        <p:nvSpPr>
          <p:cNvPr id="6" name="Rectangle 5">
            <a:extLst>
              <a:ext uri="{FF2B5EF4-FFF2-40B4-BE49-F238E27FC236}">
                <a16:creationId xmlns:a16="http://schemas.microsoft.com/office/drawing/2014/main" id="{E3DC0299-A441-4588-8899-BD5F86DDF965}"/>
              </a:ext>
            </a:extLst>
          </p:cNvPr>
          <p:cNvSpPr/>
          <p:nvPr/>
        </p:nvSpPr>
        <p:spPr>
          <a:xfrm>
            <a:off x="506437" y="2405574"/>
            <a:ext cx="11465169" cy="4262512"/>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BDCDC9DD-D30C-4144-AF64-8DFD05F7BCF6}"/>
              </a:ext>
            </a:extLst>
          </p:cNvPr>
          <p:cNvSpPr>
            <a:spLocks noGrp="1"/>
          </p:cNvSpPr>
          <p:nvPr>
            <p:ph type="sldNum" sz="quarter" idx="12"/>
          </p:nvPr>
        </p:nvSpPr>
        <p:spPr/>
        <p:txBody>
          <a:bodyPr/>
          <a:lstStyle/>
          <a:p>
            <a:fld id="{A190C97C-0095-2443-AC12-FA4CBA4ACD4D}" type="slidenum">
              <a:rPr lang="en-US" smtClean="0"/>
              <a:t>10</a:t>
            </a:fld>
            <a:endParaRPr lang="en-US"/>
          </a:p>
        </p:txBody>
      </p:sp>
    </p:spTree>
    <p:extLst>
      <p:ext uri="{BB962C8B-B14F-4D97-AF65-F5344CB8AC3E}">
        <p14:creationId xmlns:p14="http://schemas.microsoft.com/office/powerpoint/2010/main" val="178270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30053-4C50-4F11-94A1-B79F9967306E}"/>
              </a:ext>
            </a:extLst>
          </p:cNvPr>
          <p:cNvSpPr>
            <a:spLocks noGrp="1"/>
          </p:cNvSpPr>
          <p:nvPr>
            <p:ph type="title"/>
          </p:nvPr>
        </p:nvSpPr>
        <p:spPr>
          <a:xfrm>
            <a:off x="773723" y="675249"/>
            <a:ext cx="9142643" cy="1005383"/>
          </a:xfrm>
        </p:spPr>
        <p:txBody>
          <a:bodyPr/>
          <a:lstStyle/>
          <a:p>
            <a:r>
              <a:rPr lang="en-US" dirty="0">
                <a:solidFill>
                  <a:schemeClr val="tx1"/>
                </a:solidFill>
                <a:latin typeface="Abadi"/>
              </a:rPr>
              <a:t>Top 10 and Bottom 10 Buyers</a:t>
            </a:r>
            <a:br>
              <a:rPr lang="en-US" dirty="0">
                <a:solidFill>
                  <a:schemeClr val="tx1"/>
                </a:solidFill>
                <a:latin typeface="Abadi"/>
              </a:rPr>
            </a:br>
            <a:endParaRPr lang="en-US" dirty="0"/>
          </a:p>
        </p:txBody>
      </p:sp>
      <p:sp>
        <p:nvSpPr>
          <p:cNvPr id="6" name="Title 1">
            <a:extLst>
              <a:ext uri="{FF2B5EF4-FFF2-40B4-BE49-F238E27FC236}">
                <a16:creationId xmlns:a16="http://schemas.microsoft.com/office/drawing/2014/main" id="{A43FAE9A-6E1F-4991-A23B-3A3F9526AE74}"/>
              </a:ext>
            </a:extLst>
          </p:cNvPr>
          <p:cNvSpPr txBox="1">
            <a:spLocks/>
          </p:cNvSpPr>
          <p:nvPr/>
        </p:nvSpPr>
        <p:spPr bwMode="gray">
          <a:xfrm>
            <a:off x="548640" y="5387927"/>
            <a:ext cx="11094720" cy="129995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400" dirty="0">
              <a:solidFill>
                <a:schemeClr val="tx1"/>
              </a:solidFill>
              <a:latin typeface="Abadi"/>
            </a:endParaRPr>
          </a:p>
          <a:p>
            <a:br>
              <a:rPr lang="en-US" dirty="0">
                <a:solidFill>
                  <a:schemeClr val="tx1"/>
                </a:solidFill>
                <a:latin typeface="Abadi"/>
              </a:rPr>
            </a:br>
            <a:endParaRPr lang="en-US" dirty="0"/>
          </a:p>
        </p:txBody>
      </p:sp>
      <p:sp>
        <p:nvSpPr>
          <p:cNvPr id="7" name="Slide Number Placeholder 6">
            <a:extLst>
              <a:ext uri="{FF2B5EF4-FFF2-40B4-BE49-F238E27FC236}">
                <a16:creationId xmlns:a16="http://schemas.microsoft.com/office/drawing/2014/main" id="{B0D95CAA-29F1-4DD8-9448-117F2F68E145}"/>
              </a:ext>
            </a:extLst>
          </p:cNvPr>
          <p:cNvSpPr>
            <a:spLocks noGrp="1"/>
          </p:cNvSpPr>
          <p:nvPr>
            <p:ph type="sldNum" sz="quarter" idx="12"/>
          </p:nvPr>
        </p:nvSpPr>
        <p:spPr/>
        <p:txBody>
          <a:bodyPr/>
          <a:lstStyle/>
          <a:p>
            <a:fld id="{A190C97C-0095-2443-AC12-FA4CBA4ACD4D}" type="slidenum">
              <a:rPr lang="en-US" smtClean="0"/>
              <a:t>11</a:t>
            </a:fld>
            <a:endParaRPr lang="en-US"/>
          </a:p>
        </p:txBody>
      </p:sp>
      <p:sp>
        <p:nvSpPr>
          <p:cNvPr id="5" name="Rectangle 4">
            <a:extLst>
              <a:ext uri="{FF2B5EF4-FFF2-40B4-BE49-F238E27FC236}">
                <a16:creationId xmlns:a16="http://schemas.microsoft.com/office/drawing/2014/main" id="{B605E222-3E42-4DBF-90E0-3E20CB32B320}"/>
              </a:ext>
            </a:extLst>
          </p:cNvPr>
          <p:cNvSpPr/>
          <p:nvPr/>
        </p:nvSpPr>
        <p:spPr>
          <a:xfrm>
            <a:off x="477520" y="2418019"/>
            <a:ext cx="11236960" cy="4376481"/>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054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A043B-57CB-4F08-A9ED-36D96BFE19B8}"/>
              </a:ext>
            </a:extLst>
          </p:cNvPr>
          <p:cNvSpPr>
            <a:spLocks noGrp="1"/>
          </p:cNvSpPr>
          <p:nvPr>
            <p:ph type="title"/>
          </p:nvPr>
        </p:nvSpPr>
        <p:spPr>
          <a:xfrm>
            <a:off x="789193" y="620185"/>
            <a:ext cx="8761413" cy="983531"/>
          </a:xfrm>
        </p:spPr>
        <p:txBody>
          <a:bodyPr/>
          <a:lstStyle/>
          <a:p>
            <a:r>
              <a:rPr lang="en-US" dirty="0">
                <a:solidFill>
                  <a:schemeClr val="tx1"/>
                </a:solidFill>
                <a:latin typeface="Abadi"/>
              </a:rPr>
              <a:t>Top 3 Suppliers</a:t>
            </a:r>
            <a:br>
              <a:rPr lang="en-US" dirty="0">
                <a:solidFill>
                  <a:schemeClr val="tx1"/>
                </a:solidFill>
              </a:rPr>
            </a:br>
            <a:endParaRPr lang="en-US" dirty="0"/>
          </a:p>
        </p:txBody>
      </p:sp>
      <p:sp>
        <p:nvSpPr>
          <p:cNvPr id="5" name="Slide Number Placeholder 4">
            <a:extLst>
              <a:ext uri="{FF2B5EF4-FFF2-40B4-BE49-F238E27FC236}">
                <a16:creationId xmlns:a16="http://schemas.microsoft.com/office/drawing/2014/main" id="{9FF7ADF6-4776-4B1B-94EE-F7498A5A46DC}"/>
              </a:ext>
            </a:extLst>
          </p:cNvPr>
          <p:cNvSpPr>
            <a:spLocks noGrp="1"/>
          </p:cNvSpPr>
          <p:nvPr>
            <p:ph type="sldNum" sz="quarter" idx="12"/>
          </p:nvPr>
        </p:nvSpPr>
        <p:spPr/>
        <p:txBody>
          <a:bodyPr/>
          <a:lstStyle/>
          <a:p>
            <a:fld id="{A190C97C-0095-2443-AC12-FA4CBA4ACD4D}" type="slidenum">
              <a:rPr lang="en-US" smtClean="0"/>
              <a:t>12</a:t>
            </a:fld>
            <a:endParaRPr lang="en-US"/>
          </a:p>
        </p:txBody>
      </p:sp>
      <p:sp>
        <p:nvSpPr>
          <p:cNvPr id="4" name="Rectangle 3">
            <a:extLst>
              <a:ext uri="{FF2B5EF4-FFF2-40B4-BE49-F238E27FC236}">
                <a16:creationId xmlns:a16="http://schemas.microsoft.com/office/drawing/2014/main" id="{585E9D02-3FBF-4662-BFD0-910D837C7C29}"/>
              </a:ext>
            </a:extLst>
          </p:cNvPr>
          <p:cNvSpPr/>
          <p:nvPr/>
        </p:nvSpPr>
        <p:spPr>
          <a:xfrm>
            <a:off x="546100" y="2679254"/>
            <a:ext cx="5740400" cy="37719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437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64234" y="2321169"/>
            <a:ext cx="11268221" cy="41921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Observations</a:t>
            </a:r>
            <a:endParaRPr lang="en-US" dirty="0">
              <a:solidFill>
                <a:schemeClr val="tx1"/>
              </a:solidFill>
            </a:endParaRPr>
          </a:p>
        </p:txBody>
      </p:sp>
      <p:sp>
        <p:nvSpPr>
          <p:cNvPr id="5" name="Title 1">
            <a:extLst>
              <a:ext uri="{FF2B5EF4-FFF2-40B4-BE49-F238E27FC236}">
                <a16:creationId xmlns:a16="http://schemas.microsoft.com/office/drawing/2014/main" id="{57945F59-09CE-4E7B-B20D-95654E77F1AA}"/>
              </a:ext>
            </a:extLst>
          </p:cNvPr>
          <p:cNvSpPr txBox="1">
            <a:spLocks/>
          </p:cNvSpPr>
          <p:nvPr/>
        </p:nvSpPr>
        <p:spPr>
          <a:xfrm>
            <a:off x="617611" y="2425699"/>
            <a:ext cx="5795889" cy="30065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342900" indent="-342900">
              <a:buFont typeface="Wingdings" panose="05000000000000000000" pitchFamily="2" charset="2"/>
              <a:buChar char="§"/>
            </a:pPr>
            <a:r>
              <a:rPr lang="en-US" sz="2400" dirty="0">
                <a:solidFill>
                  <a:srgbClr val="1C7DDB"/>
                </a:solidFill>
                <a:latin typeface="Abadi" panose="020B0604020104020204" pitchFamily="34" charset="0"/>
              </a:rPr>
              <a:t>We have identified top10 and bottom 10 buyers .</a:t>
            </a:r>
          </a:p>
          <a:p>
            <a:pPr marL="342900" indent="-342900">
              <a:buFont typeface="Wingdings" panose="05000000000000000000" pitchFamily="2" charset="2"/>
              <a:buChar char="§"/>
            </a:pPr>
            <a:endParaRPr lang="en-US" sz="2400" dirty="0">
              <a:solidFill>
                <a:srgbClr val="1C7DDB"/>
              </a:solidFill>
              <a:latin typeface="Abadi" panose="020B0604020104020204" pitchFamily="34" charset="0"/>
            </a:endParaRPr>
          </a:p>
          <a:p>
            <a:pPr marL="342900" indent="-342900">
              <a:buFont typeface="Wingdings" panose="05000000000000000000" pitchFamily="2" charset="2"/>
              <a:buChar char="§"/>
            </a:pPr>
            <a:r>
              <a:rPr lang="en-US" sz="2600" dirty="0">
                <a:solidFill>
                  <a:schemeClr val="accent4">
                    <a:lumMod val="75000"/>
                  </a:schemeClr>
                </a:solidFill>
                <a:latin typeface="Abadi" panose="020B0604020104020204" pitchFamily="34" charset="0"/>
              </a:rPr>
              <a:t>Out of those our premium buyer_id are:92,119,216etc.</a:t>
            </a:r>
          </a:p>
          <a:p>
            <a:endParaRPr lang="en-US" sz="2600" dirty="0">
              <a:solidFill>
                <a:schemeClr val="accent4">
                  <a:lumMod val="75000"/>
                </a:schemeClr>
              </a:solidFill>
              <a:latin typeface="Abadi" panose="020B0604020104020204" pitchFamily="34" charset="0"/>
            </a:endParaRPr>
          </a:p>
          <a:p>
            <a:pPr marL="342900" indent="-342900">
              <a:buFont typeface="Wingdings" panose="05000000000000000000" pitchFamily="2" charset="2"/>
              <a:buChar char="§"/>
            </a:pPr>
            <a:r>
              <a:rPr lang="en-US" sz="2600" dirty="0">
                <a:solidFill>
                  <a:schemeClr val="accent4">
                    <a:lumMod val="75000"/>
                  </a:schemeClr>
                </a:solidFill>
                <a:latin typeface="Abadi" panose="020B0604020104020204" pitchFamily="34" charset="0"/>
              </a:rPr>
              <a:t>While our bottom to buyer_id are: 117,394,330 etc</a:t>
            </a:r>
            <a:r>
              <a:rPr lang="en-US" sz="2600" dirty="0">
                <a:latin typeface="Abadi" panose="020B0604020104020204" pitchFamily="34" charset="0"/>
              </a:rPr>
              <a:t>.</a:t>
            </a:r>
            <a:endParaRPr lang="en-US" sz="2600" dirty="0">
              <a:solidFill>
                <a:srgbClr val="1C7DDB"/>
              </a:solidFill>
              <a:latin typeface="Abadi" panose="020B0604020104020204" pitchFamily="34" charset="0"/>
            </a:endParaRPr>
          </a:p>
        </p:txBody>
      </p:sp>
      <p:sp>
        <p:nvSpPr>
          <p:cNvPr id="6" name="Title 1">
            <a:extLst>
              <a:ext uri="{FF2B5EF4-FFF2-40B4-BE49-F238E27FC236}">
                <a16:creationId xmlns:a16="http://schemas.microsoft.com/office/drawing/2014/main" id="{1F0E065F-A715-470D-BF45-95BF72D801E2}"/>
              </a:ext>
            </a:extLst>
          </p:cNvPr>
          <p:cNvSpPr txBox="1">
            <a:spLocks/>
          </p:cNvSpPr>
          <p:nvPr/>
        </p:nvSpPr>
        <p:spPr>
          <a:xfrm>
            <a:off x="7235679" y="2817586"/>
            <a:ext cx="4338710" cy="18687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400" dirty="0">
                <a:solidFill>
                  <a:srgbClr val="1C7DDB"/>
                </a:solidFill>
                <a:latin typeface="Abadi" panose="020B0604020104020204" pitchFamily="34" charset="0"/>
              </a:rPr>
              <a:t>We can clearly see that the top 3 supplier out of total supplier with ids: 5,6,7.</a:t>
            </a:r>
          </a:p>
        </p:txBody>
      </p:sp>
    </p:spTree>
    <p:extLst>
      <p:ext uri="{BB962C8B-B14F-4D97-AF65-F5344CB8AC3E}">
        <p14:creationId xmlns:p14="http://schemas.microsoft.com/office/powerpoint/2010/main" val="321008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8E68D-86B5-4A62-8C8E-8C0E1EE2E567}"/>
              </a:ext>
            </a:extLst>
          </p:cNvPr>
          <p:cNvSpPr>
            <a:spLocks noGrp="1"/>
          </p:cNvSpPr>
          <p:nvPr>
            <p:ph type="title"/>
          </p:nvPr>
        </p:nvSpPr>
        <p:spPr/>
        <p:txBody>
          <a:bodyPr/>
          <a:lstStyle/>
          <a:p>
            <a:r>
              <a:rPr lang="en-US" dirty="0">
                <a:solidFill>
                  <a:schemeClr val="tx1"/>
                </a:solidFill>
                <a:latin typeface="Abadi"/>
              </a:rPr>
              <a:t>Causes and Strategies</a:t>
            </a:r>
            <a:endParaRPr lang="en-US" dirty="0"/>
          </a:p>
        </p:txBody>
      </p:sp>
      <p:sp>
        <p:nvSpPr>
          <p:cNvPr id="3" name="Slide Number Placeholder 2">
            <a:extLst>
              <a:ext uri="{FF2B5EF4-FFF2-40B4-BE49-F238E27FC236}">
                <a16:creationId xmlns:a16="http://schemas.microsoft.com/office/drawing/2014/main" id="{FAD17872-6697-41A0-B1BC-6AC5FA4AE801}"/>
              </a:ext>
            </a:extLst>
          </p:cNvPr>
          <p:cNvSpPr>
            <a:spLocks noGrp="1"/>
          </p:cNvSpPr>
          <p:nvPr>
            <p:ph type="sldNum" sz="quarter" idx="12"/>
          </p:nvPr>
        </p:nvSpPr>
        <p:spPr/>
        <p:txBody>
          <a:bodyPr/>
          <a:lstStyle/>
          <a:p>
            <a:fld id="{A190C97C-0095-2443-AC12-FA4CBA4ACD4D}" type="slidenum">
              <a:rPr lang="en-US" smtClean="0"/>
              <a:t>14</a:t>
            </a:fld>
            <a:endParaRPr lang="en-US"/>
          </a:p>
        </p:txBody>
      </p:sp>
      <p:sp>
        <p:nvSpPr>
          <p:cNvPr id="5" name="Title 1">
            <a:extLst>
              <a:ext uri="{FF2B5EF4-FFF2-40B4-BE49-F238E27FC236}">
                <a16:creationId xmlns:a16="http://schemas.microsoft.com/office/drawing/2014/main" id="{BB7EDB67-5920-4BDF-BF04-39C9CD513DD8}"/>
              </a:ext>
            </a:extLst>
          </p:cNvPr>
          <p:cNvSpPr txBox="1">
            <a:spLocks/>
          </p:cNvSpPr>
          <p:nvPr/>
        </p:nvSpPr>
        <p:spPr>
          <a:xfrm>
            <a:off x="624645" y="2290678"/>
            <a:ext cx="10942710" cy="35936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000" b="1" dirty="0">
                <a:solidFill>
                  <a:schemeClr val="accent4">
                    <a:lumMod val="75000"/>
                  </a:schemeClr>
                </a:solidFill>
                <a:latin typeface="Abadi" panose="020B0604020104020204" pitchFamily="34" charset="0"/>
              </a:rPr>
              <a:t>Competitive Pricing:</a:t>
            </a:r>
            <a:r>
              <a:rPr lang="en-US" sz="2000" dirty="0">
                <a:solidFill>
                  <a:schemeClr val="accent4">
                    <a:lumMod val="75000"/>
                  </a:schemeClr>
                </a:solidFill>
                <a:latin typeface="Abadi" panose="020B0604020104020204" pitchFamily="34" charset="0"/>
              </a:rPr>
              <a:t> Company might be offering competitive prices that attract more customers compared to others.</a:t>
            </a:r>
          </a:p>
          <a:p>
            <a:endParaRPr lang="en-US" sz="2000" dirty="0">
              <a:solidFill>
                <a:schemeClr val="accent4">
                  <a:lumMod val="75000"/>
                </a:schemeClr>
              </a:solidFill>
              <a:latin typeface="Abadi" panose="020B0604020104020204" pitchFamily="34" charset="0"/>
            </a:endParaRPr>
          </a:p>
          <a:p>
            <a:r>
              <a:rPr lang="en-US" sz="2000" b="1" dirty="0">
                <a:solidFill>
                  <a:schemeClr val="accent4">
                    <a:lumMod val="75000"/>
                  </a:schemeClr>
                </a:solidFill>
                <a:latin typeface="Abadi" panose="020B0604020104020204" pitchFamily="34" charset="0"/>
              </a:rPr>
              <a:t>Effective Partnerships:</a:t>
            </a:r>
            <a:r>
              <a:rPr lang="en-US" sz="2000" dirty="0">
                <a:solidFill>
                  <a:schemeClr val="accent4">
                    <a:lumMod val="75000"/>
                  </a:schemeClr>
                </a:solidFill>
                <a:latin typeface="Abadi" panose="020B0604020104020204" pitchFamily="34" charset="0"/>
              </a:rPr>
              <a:t> Suppliers could have partnerships with companies or platforms that drive traffic and bookings.</a:t>
            </a:r>
          </a:p>
          <a:p>
            <a:endParaRPr lang="en-US" sz="2000" dirty="0">
              <a:solidFill>
                <a:schemeClr val="accent4">
                  <a:lumMod val="75000"/>
                </a:schemeClr>
              </a:solidFill>
              <a:latin typeface="Abadi" panose="020B0604020104020204" pitchFamily="34" charset="0"/>
            </a:endParaRPr>
          </a:p>
          <a:p>
            <a:r>
              <a:rPr lang="en-US" sz="2000" dirty="0">
                <a:solidFill>
                  <a:schemeClr val="accent4">
                    <a:lumMod val="75000"/>
                  </a:schemeClr>
                </a:solidFill>
                <a:latin typeface="Abadi" panose="020B0604020104020204" pitchFamily="34" charset="0"/>
              </a:rPr>
              <a:t>By addressing the specific needs and weaknesses of both top and bottom suppliers, you can improve overall sales and profitability while maintaining a competitive and diverse marketplace.</a:t>
            </a:r>
          </a:p>
        </p:txBody>
      </p:sp>
    </p:spTree>
    <p:extLst>
      <p:ext uri="{BB962C8B-B14F-4D97-AF65-F5344CB8AC3E}">
        <p14:creationId xmlns:p14="http://schemas.microsoft.com/office/powerpoint/2010/main" val="860344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rPr>
              <a:t>Month Wise Average Profit Margin</a:t>
            </a:r>
          </a:p>
        </p:txBody>
      </p:sp>
      <p:sp>
        <p:nvSpPr>
          <p:cNvPr id="3" name="Rectangle 2">
            <a:extLst>
              <a:ext uri="{FF2B5EF4-FFF2-40B4-BE49-F238E27FC236}">
                <a16:creationId xmlns:a16="http://schemas.microsoft.com/office/drawing/2014/main" id="{E7AE9A7A-9B8F-4FB2-BBDF-8B6A3A89A980}"/>
              </a:ext>
            </a:extLst>
          </p:cNvPr>
          <p:cNvSpPr/>
          <p:nvPr/>
        </p:nvSpPr>
        <p:spPr>
          <a:xfrm>
            <a:off x="495300" y="2362200"/>
            <a:ext cx="11430000" cy="435610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6727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Causes and Strategies</a:t>
            </a:r>
            <a:endParaRPr lang="en-US" dirty="0">
              <a:solidFill>
                <a:schemeClr val="tx1"/>
              </a:solidFill>
            </a:endParaRPr>
          </a:p>
        </p:txBody>
      </p:sp>
      <p:sp>
        <p:nvSpPr>
          <p:cNvPr id="6" name="Title 1">
            <a:extLst>
              <a:ext uri="{FF2B5EF4-FFF2-40B4-BE49-F238E27FC236}">
                <a16:creationId xmlns:a16="http://schemas.microsoft.com/office/drawing/2014/main" id="{4CB7A607-7855-4A8D-8D7E-A4851445C2F4}"/>
              </a:ext>
            </a:extLst>
          </p:cNvPr>
          <p:cNvSpPr txBox="1">
            <a:spLocks/>
          </p:cNvSpPr>
          <p:nvPr/>
        </p:nvSpPr>
        <p:spPr>
          <a:xfrm>
            <a:off x="508000" y="2496820"/>
            <a:ext cx="11407335" cy="43611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800" dirty="0">
                <a:latin typeface="Abadi" panose="020B0604020104020204" pitchFamily="34" charset="0"/>
              </a:rPr>
              <a:t>It can be seen from the above line graph that the maximum profit margins are in the months of April may and June, this could be due to the summer holidays during this period.</a:t>
            </a:r>
            <a:r>
              <a:rPr lang="en-US" sz="2800" dirty="0"/>
              <a:t> </a:t>
            </a:r>
            <a:r>
              <a:rPr lang="en-US" sz="2800" dirty="0">
                <a:latin typeface="Abadi" panose="020B0604020104020204" pitchFamily="34" charset="0"/>
              </a:rPr>
              <a:t>To capitalize on this pattern and improve sales and profitability throughout the year, consider the following strategies:</a:t>
            </a:r>
          </a:p>
          <a:p>
            <a:pPr marL="457200" indent="-457200">
              <a:buFont typeface="Wingdings" panose="05000000000000000000" pitchFamily="2" charset="2"/>
              <a:buChar char="§"/>
            </a:pPr>
            <a:r>
              <a:rPr lang="en-US" sz="2800" b="1" dirty="0"/>
              <a:t>Dynamic Pricing:</a:t>
            </a:r>
            <a:r>
              <a:rPr lang="en-US" sz="2800" dirty="0"/>
              <a:t> Implement dynamic pricing strategies to optimize revenue during high-demand periods. Adjust prices based on real-time demand, competition, and booking patterns.</a:t>
            </a:r>
          </a:p>
          <a:p>
            <a:pPr marL="457200" indent="-457200">
              <a:buFont typeface="Wingdings" panose="05000000000000000000" pitchFamily="2" charset="2"/>
              <a:buChar char="§"/>
            </a:pPr>
            <a:r>
              <a:rPr lang="en-US" sz="2800" dirty="0">
                <a:latin typeface="Abadi" panose="020B0604020104020204" pitchFamily="34" charset="0"/>
              </a:rPr>
              <a:t> </a:t>
            </a:r>
            <a:r>
              <a:rPr lang="en-US" sz="2800" b="1" dirty="0"/>
              <a:t>Cross-Selling and Upselling:</a:t>
            </a:r>
            <a:r>
              <a:rPr lang="en-US" sz="2800" dirty="0"/>
              <a:t> Suggest additional services or products (like travel insurance, premium services, guided tours, or add-ons) during the booking process to increase revenue.</a:t>
            </a:r>
            <a:endParaRPr lang="en-US" sz="2800" dirty="0">
              <a:latin typeface="Abadi" panose="020B0604020104020204" pitchFamily="34" charset="0"/>
            </a:endParaRPr>
          </a:p>
          <a:p>
            <a:pPr marL="457200" indent="-457200">
              <a:buFont typeface="Arial" panose="020B0604020202020204" pitchFamily="34" charset="0"/>
              <a:buChar char="•"/>
            </a:pPr>
            <a:endParaRPr lang="en-US" sz="2800" dirty="0">
              <a:latin typeface="Abadi" panose="020B0604020104020204" pitchFamily="34" charset="0"/>
            </a:endParaRPr>
          </a:p>
          <a:p>
            <a:endParaRPr lang="en-US" sz="2400" dirty="0">
              <a:solidFill>
                <a:schemeClr val="tx1"/>
              </a:solidFill>
            </a:endParaRPr>
          </a:p>
        </p:txBody>
      </p:sp>
    </p:spTree>
    <p:extLst>
      <p:ext uri="{BB962C8B-B14F-4D97-AF65-F5344CB8AC3E}">
        <p14:creationId xmlns:p14="http://schemas.microsoft.com/office/powerpoint/2010/main" val="31453405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Markup Vs Selling Price Analysis</a:t>
            </a:r>
          </a:p>
        </p:txBody>
      </p:sp>
      <p:sp>
        <p:nvSpPr>
          <p:cNvPr id="6" name="Rectangle 5">
            <a:extLst>
              <a:ext uri="{FF2B5EF4-FFF2-40B4-BE49-F238E27FC236}">
                <a16:creationId xmlns:a16="http://schemas.microsoft.com/office/drawing/2014/main" id="{D8ABB641-B7E4-44B7-ACAC-E8F389140ACD}"/>
              </a:ext>
            </a:extLst>
          </p:cNvPr>
          <p:cNvSpPr/>
          <p:nvPr/>
        </p:nvSpPr>
        <p:spPr>
          <a:xfrm>
            <a:off x="495300" y="2413000"/>
            <a:ext cx="11417300" cy="430530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6594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71D41-9BB3-4E19-A343-8801AB4875DA}"/>
              </a:ext>
            </a:extLst>
          </p:cNvPr>
          <p:cNvSpPr>
            <a:spLocks noGrp="1"/>
          </p:cNvSpPr>
          <p:nvPr>
            <p:ph type="title"/>
          </p:nvPr>
        </p:nvSpPr>
        <p:spPr>
          <a:xfrm>
            <a:off x="1154953" y="647700"/>
            <a:ext cx="8761413" cy="856587"/>
          </a:xfrm>
        </p:spPr>
        <p:txBody>
          <a:bodyPr/>
          <a:lstStyle/>
          <a:p>
            <a:r>
              <a:rPr lang="en-US" dirty="0">
                <a:solidFill>
                  <a:schemeClr val="tx1"/>
                </a:solidFill>
                <a:latin typeface="Abadi"/>
              </a:rPr>
              <a:t>Observation</a:t>
            </a:r>
            <a:br>
              <a:rPr lang="en-US" dirty="0">
                <a:solidFill>
                  <a:schemeClr val="tx1"/>
                </a:solidFill>
                <a:latin typeface="Abadi"/>
              </a:rPr>
            </a:br>
            <a:endParaRPr lang="en-US" dirty="0"/>
          </a:p>
        </p:txBody>
      </p:sp>
      <p:sp>
        <p:nvSpPr>
          <p:cNvPr id="3" name="Slide Number Placeholder 2">
            <a:extLst>
              <a:ext uri="{FF2B5EF4-FFF2-40B4-BE49-F238E27FC236}">
                <a16:creationId xmlns:a16="http://schemas.microsoft.com/office/drawing/2014/main" id="{FDE8BAB2-A8C8-4CDF-ACD2-EEAE6BE38259}"/>
              </a:ext>
            </a:extLst>
          </p:cNvPr>
          <p:cNvSpPr>
            <a:spLocks noGrp="1"/>
          </p:cNvSpPr>
          <p:nvPr>
            <p:ph type="sldNum" sz="quarter" idx="12"/>
          </p:nvPr>
        </p:nvSpPr>
        <p:spPr/>
        <p:txBody>
          <a:bodyPr/>
          <a:lstStyle/>
          <a:p>
            <a:fld id="{A190C97C-0095-2443-AC12-FA4CBA4ACD4D}" type="slidenum">
              <a:rPr lang="en-US" smtClean="0"/>
              <a:t>18</a:t>
            </a:fld>
            <a:endParaRPr lang="en-US"/>
          </a:p>
        </p:txBody>
      </p:sp>
      <p:sp>
        <p:nvSpPr>
          <p:cNvPr id="4" name="Content Placeholder 2">
            <a:extLst>
              <a:ext uri="{FF2B5EF4-FFF2-40B4-BE49-F238E27FC236}">
                <a16:creationId xmlns:a16="http://schemas.microsoft.com/office/drawing/2014/main" id="{B8BE6835-6A50-4B5C-81DE-5CE8DF514D38}"/>
              </a:ext>
            </a:extLst>
          </p:cNvPr>
          <p:cNvSpPr txBox="1">
            <a:spLocks/>
          </p:cNvSpPr>
          <p:nvPr/>
        </p:nvSpPr>
        <p:spPr>
          <a:xfrm>
            <a:off x="464234" y="2511669"/>
            <a:ext cx="11268221" cy="36986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a:p>
            <a:pPr marL="457200" lvl="1" indent="0">
              <a:buNone/>
            </a:pPr>
            <a:endParaRPr lang="en-US" sz="1800" dirty="0"/>
          </a:p>
        </p:txBody>
      </p:sp>
      <p:sp>
        <p:nvSpPr>
          <p:cNvPr id="6" name="Title 1">
            <a:extLst>
              <a:ext uri="{FF2B5EF4-FFF2-40B4-BE49-F238E27FC236}">
                <a16:creationId xmlns:a16="http://schemas.microsoft.com/office/drawing/2014/main" id="{FF4CC734-AD42-4694-8A0E-E59EEE220AAC}"/>
              </a:ext>
            </a:extLst>
          </p:cNvPr>
          <p:cNvSpPr txBox="1">
            <a:spLocks/>
          </p:cNvSpPr>
          <p:nvPr/>
        </p:nvSpPr>
        <p:spPr>
          <a:xfrm>
            <a:off x="596900" y="2322286"/>
            <a:ext cx="10841111" cy="41288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342900" indent="-342900">
              <a:buFont typeface="Wingdings" panose="05000000000000000000" pitchFamily="2" charset="2"/>
              <a:buChar char="§"/>
            </a:pPr>
            <a:endParaRPr lang="en-US" sz="2600" dirty="0">
              <a:solidFill>
                <a:srgbClr val="1C7DDB"/>
              </a:solidFill>
              <a:latin typeface="Abadi" panose="020B0604020104020204" pitchFamily="34" charset="0"/>
            </a:endParaRPr>
          </a:p>
        </p:txBody>
      </p:sp>
      <p:sp>
        <p:nvSpPr>
          <p:cNvPr id="7" name="Rectangle 2">
            <a:extLst>
              <a:ext uri="{FF2B5EF4-FFF2-40B4-BE49-F238E27FC236}">
                <a16:creationId xmlns:a16="http://schemas.microsoft.com/office/drawing/2014/main" id="{76887817-94F2-4BD3-952A-152E41DFAE6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The correlation value of </a:t>
            </a:r>
            <a:r>
              <a:rPr kumimoji="0" lang="en-US" altLang="en-US" sz="1800" b="1" i="0" u="none" strike="noStrike" cap="none" normalizeH="0" baseline="0">
                <a:ln>
                  <a:noFill/>
                </a:ln>
                <a:solidFill>
                  <a:schemeClr val="tx1"/>
                </a:solidFill>
                <a:effectLst/>
                <a:latin typeface="Arial" panose="020B0604020202020204" pitchFamily="34" charset="0"/>
              </a:rPr>
              <a:t>0.83</a:t>
            </a:r>
            <a:r>
              <a:rPr kumimoji="0" lang="en-US" altLang="en-US" sz="1800" b="0" i="0" u="none" strike="noStrike" cap="none" normalizeH="0" baseline="0">
                <a:ln>
                  <a:noFill/>
                </a:ln>
                <a:solidFill>
                  <a:schemeClr val="tx1"/>
                </a:solidFill>
                <a:effectLst/>
                <a:latin typeface="Arial" panose="020B0604020202020204" pitchFamily="34" charset="0"/>
              </a:rPr>
              <a:t> between </a:t>
            </a:r>
            <a:r>
              <a:rPr kumimoji="0" lang="en-US" altLang="en-US" sz="1000" b="0" i="0" u="none" strike="noStrike" cap="none" normalizeH="0" baseline="0">
                <a:ln>
                  <a:noFill/>
                </a:ln>
                <a:solidFill>
                  <a:schemeClr val="tx1"/>
                </a:solidFill>
                <a:effectLst/>
                <a:latin typeface="Arial Unicode MS"/>
              </a:rPr>
              <a:t>markup</a:t>
            </a:r>
            <a:r>
              <a:rPr kumimoji="0" lang="en-US" altLang="en-US" sz="1100" b="0" i="0" u="none" strike="noStrike" cap="none" normalizeH="0" baseline="0">
                <a:ln>
                  <a:noFill/>
                </a:ln>
                <a:solidFill>
                  <a:schemeClr val="tx1"/>
                </a:solidFill>
                <a:effectLst/>
              </a:rPr>
              <a:t> and </a:t>
            </a:r>
            <a:r>
              <a:rPr kumimoji="0" lang="en-US" altLang="en-US" sz="1000" b="0" i="0" u="none" strike="noStrike" cap="none" normalizeH="0" baseline="0">
                <a:ln>
                  <a:noFill/>
                </a:ln>
                <a:solidFill>
                  <a:schemeClr val="tx1"/>
                </a:solidFill>
                <a:effectLst/>
                <a:latin typeface="Arial Unicode MS"/>
              </a:rPr>
              <a:t>selling_price</a:t>
            </a:r>
            <a:r>
              <a:rPr kumimoji="0" lang="en-US" altLang="en-US" sz="1100" b="0" i="0" u="none" strike="noStrike" cap="none" normalizeH="0" baseline="0">
                <a:ln>
                  <a:noFill/>
                </a:ln>
                <a:solidFill>
                  <a:schemeClr val="tx1"/>
                </a:solidFill>
                <a:effectLst/>
              </a:rPr>
              <a:t> suggests a </a:t>
            </a:r>
            <a:r>
              <a:rPr kumimoji="0" lang="en-US" altLang="en-US" sz="1800" b="1" i="0" u="none" strike="noStrike" cap="none" normalizeH="0" baseline="0">
                <a:ln>
                  <a:noFill/>
                </a:ln>
                <a:solidFill>
                  <a:schemeClr val="tx1"/>
                </a:solidFill>
                <a:effectLst/>
                <a:latin typeface="Arial" panose="020B0604020202020204" pitchFamily="34" charset="0"/>
              </a:rPr>
              <a:t>strong positive correlation</a:t>
            </a:r>
            <a:r>
              <a:rPr kumimoji="0" lang="en-US" altLang="en-US" sz="1800" b="0" i="0" u="none" strike="noStrike" cap="none" normalizeH="0" baseline="0">
                <a:ln>
                  <a:noFill/>
                </a:ln>
                <a:solidFill>
                  <a:schemeClr val="tx1"/>
                </a:solidFill>
                <a:effectLst/>
                <a:latin typeface="Arial" panose="020B0604020202020204" pitchFamily="34" charset="0"/>
              </a:rPr>
              <a:t>. This means that as the </a:t>
            </a:r>
            <a:r>
              <a:rPr kumimoji="0" lang="en-US" altLang="en-US" sz="1000" b="0" i="0" u="none" strike="noStrike" cap="none" normalizeH="0" baseline="0">
                <a:ln>
                  <a:noFill/>
                </a:ln>
                <a:solidFill>
                  <a:schemeClr val="tx1"/>
                </a:solidFill>
                <a:effectLst/>
                <a:latin typeface="Arial Unicode MS"/>
              </a:rPr>
              <a:t>markup</a:t>
            </a:r>
            <a:r>
              <a:rPr kumimoji="0" lang="en-US" altLang="en-US" sz="1100" b="0" i="0" u="none" strike="noStrike" cap="none" normalizeH="0" baseline="0">
                <a:ln>
                  <a:noFill/>
                </a:ln>
                <a:solidFill>
                  <a:schemeClr val="tx1"/>
                </a:solidFill>
                <a:effectLst/>
              </a:rPr>
              <a:t> increases, the </a:t>
            </a:r>
            <a:r>
              <a:rPr kumimoji="0" lang="en-US" altLang="en-US" sz="1000" b="0" i="0" u="none" strike="noStrike" cap="none" normalizeH="0" baseline="0">
                <a:ln>
                  <a:noFill/>
                </a:ln>
                <a:solidFill>
                  <a:schemeClr val="tx1"/>
                </a:solidFill>
                <a:effectLst/>
                <a:latin typeface="Arial Unicode MS"/>
              </a:rPr>
              <a:t>selling_price</a:t>
            </a:r>
            <a:r>
              <a:rPr kumimoji="0" lang="en-US" altLang="en-US" sz="1100" b="0" i="0" u="none" strike="noStrike" cap="none" normalizeH="0" baseline="0">
                <a:ln>
                  <a:noFill/>
                </a:ln>
                <a:solidFill>
                  <a:schemeClr val="tx1"/>
                </a:solidFill>
                <a:effectLst/>
              </a:rPr>
              <a:t> tends to increase as well.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7">
            <a:extLst>
              <a:ext uri="{FF2B5EF4-FFF2-40B4-BE49-F238E27FC236}">
                <a16:creationId xmlns:a16="http://schemas.microsoft.com/office/drawing/2014/main" id="{01E35045-D78F-4E95-8CC7-5CE8E4C20D43}"/>
              </a:ext>
            </a:extLst>
          </p:cNvPr>
          <p:cNvSpPr/>
          <p:nvPr/>
        </p:nvSpPr>
        <p:spPr>
          <a:xfrm>
            <a:off x="753989" y="2828836"/>
            <a:ext cx="10973777" cy="1938992"/>
          </a:xfrm>
          <a:prstGeom prst="rect">
            <a:avLst/>
          </a:prstGeom>
        </p:spPr>
        <p:txBody>
          <a:bodyPr wrap="square">
            <a:spAutoFit/>
          </a:bodyPr>
          <a:lstStyle/>
          <a:p>
            <a:pPr marL="342900" indent="-342900">
              <a:buFont typeface="Arial" panose="020B0604020202020204" pitchFamily="34" charset="0"/>
              <a:buChar char="•"/>
            </a:pPr>
            <a:r>
              <a:rPr lang="en-US" sz="2400" dirty="0">
                <a:solidFill>
                  <a:schemeClr val="accent4">
                    <a:lumMod val="75000"/>
                  </a:schemeClr>
                </a:solidFill>
                <a:latin typeface="Abadi" panose="020B0604020104020204" pitchFamily="34" charset="0"/>
              </a:rPr>
              <a:t>The correlation value of 0.83 between markup and selling price suggests a strong positive correlation. </a:t>
            </a:r>
          </a:p>
          <a:p>
            <a:pPr marL="342900" indent="-342900">
              <a:buFont typeface="Arial" panose="020B0604020202020204" pitchFamily="34" charset="0"/>
              <a:buChar char="•"/>
            </a:pPr>
            <a:endParaRPr lang="en-US" sz="2400" dirty="0">
              <a:solidFill>
                <a:schemeClr val="accent4">
                  <a:lumMod val="75000"/>
                </a:schemeClr>
              </a:solidFill>
              <a:latin typeface="Abadi" panose="020B0604020104020204" pitchFamily="34" charset="0"/>
            </a:endParaRPr>
          </a:p>
          <a:p>
            <a:pPr marL="342900" indent="-342900">
              <a:buFont typeface="Arial" panose="020B0604020202020204" pitchFamily="34" charset="0"/>
              <a:buChar char="•"/>
            </a:pPr>
            <a:r>
              <a:rPr lang="en-US" sz="2400" dirty="0">
                <a:solidFill>
                  <a:schemeClr val="accent4">
                    <a:lumMod val="75000"/>
                  </a:schemeClr>
                </a:solidFill>
                <a:latin typeface="Abadi" panose="020B0604020104020204" pitchFamily="34" charset="0"/>
              </a:rPr>
              <a:t>This means that as the markup increases, the selling price tends to increase as well.</a:t>
            </a:r>
          </a:p>
        </p:txBody>
      </p:sp>
    </p:spTree>
    <p:extLst>
      <p:ext uri="{BB962C8B-B14F-4D97-AF65-F5344CB8AC3E}">
        <p14:creationId xmlns:p14="http://schemas.microsoft.com/office/powerpoint/2010/main" val="3023242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9601" y="2616201"/>
            <a:ext cx="9742940" cy="3026342"/>
          </a:xfrm>
          <a:prstGeom prst="rect">
            <a:avLst/>
          </a:prstGeom>
        </p:spPr>
        <p:txBody>
          <a:bodyPr>
            <a:normAutofit/>
          </a:bodyPr>
          <a:lstStyle/>
          <a:p>
            <a:pPr>
              <a:lnSpc>
                <a:spcPct val="100000"/>
              </a:lnSpc>
              <a:spcBef>
                <a:spcPts val="1400"/>
              </a:spcBef>
              <a:buFont typeface="Arial" panose="020B0604020202020204" pitchFamily="34" charset="0"/>
              <a:buChar char="•"/>
            </a:pPr>
            <a:r>
              <a:rPr lang="en-US" sz="2400" b="1" dirty="0">
                <a:solidFill>
                  <a:schemeClr val="accent4">
                    <a:lumMod val="75000"/>
                  </a:schemeClr>
                </a:solidFill>
                <a:latin typeface="Abadi" panose="020B0604020104020204" pitchFamily="34" charset="0"/>
              </a:rPr>
              <a:t>Optimize Markups Based on Demand.</a:t>
            </a:r>
          </a:p>
          <a:p>
            <a:pPr>
              <a:lnSpc>
                <a:spcPct val="100000"/>
              </a:lnSpc>
              <a:spcBef>
                <a:spcPts val="1400"/>
              </a:spcBef>
              <a:buFont typeface="Arial" panose="020B0604020202020204" pitchFamily="34" charset="0"/>
              <a:buChar char="•"/>
            </a:pPr>
            <a:r>
              <a:rPr lang="en-US" sz="2400" dirty="0">
                <a:solidFill>
                  <a:schemeClr val="accent4">
                    <a:lumMod val="75000"/>
                  </a:schemeClr>
                </a:solidFill>
                <a:latin typeface="Abadi" panose="020B0604020104020204" pitchFamily="34" charset="0"/>
              </a:rPr>
              <a:t>Target Price-Sensitive Segments with Promotions.</a:t>
            </a:r>
          </a:p>
          <a:p>
            <a:pPr>
              <a:lnSpc>
                <a:spcPct val="100000"/>
              </a:lnSpc>
              <a:spcBef>
                <a:spcPts val="1400"/>
              </a:spcBef>
              <a:buFont typeface="Arial" panose="020B0604020202020204" pitchFamily="34" charset="0"/>
              <a:buChar char="•"/>
            </a:pPr>
            <a:r>
              <a:rPr lang="en-US" sz="2400" dirty="0">
                <a:solidFill>
                  <a:schemeClr val="accent4">
                    <a:lumMod val="75000"/>
                  </a:schemeClr>
                </a:solidFill>
                <a:latin typeface="Adabi"/>
              </a:rPr>
              <a:t>Personalized Offers for High-Value Customers.</a:t>
            </a:r>
          </a:p>
          <a:p>
            <a:pPr marL="0" indent="0">
              <a:lnSpc>
                <a:spcPct val="100000"/>
              </a:lnSpc>
              <a:spcBef>
                <a:spcPts val="1400"/>
              </a:spcBef>
              <a:buNone/>
            </a:pPr>
            <a:endParaRPr lang="en-US" sz="2200" dirty="0">
              <a:solidFill>
                <a:schemeClr val="accent4">
                  <a:lumMod val="7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Causes and Strategies</a:t>
            </a:r>
          </a:p>
        </p:txBody>
      </p:sp>
    </p:spTree>
    <p:extLst>
      <p:ext uri="{BB962C8B-B14F-4D97-AF65-F5344CB8AC3E}">
        <p14:creationId xmlns:p14="http://schemas.microsoft.com/office/powerpoint/2010/main" val="2727850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377440"/>
            <a:ext cx="5167086" cy="409369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 Executive Summary</a:t>
            </a:r>
          </a:p>
          <a:p>
            <a:pPr>
              <a:lnSpc>
                <a:spcPct val="100000"/>
              </a:lnSpc>
              <a:spcBef>
                <a:spcPts val="1400"/>
              </a:spcBef>
            </a:pPr>
            <a:r>
              <a:rPr lang="en-US" sz="2200" dirty="0">
                <a:solidFill>
                  <a:schemeClr val="accent3">
                    <a:lumMod val="25000"/>
                  </a:schemeClr>
                </a:solidFill>
                <a:latin typeface="Abadi"/>
              </a:rPr>
              <a:t> Introduction</a:t>
            </a:r>
          </a:p>
          <a:p>
            <a:pPr>
              <a:lnSpc>
                <a:spcPct val="100000"/>
              </a:lnSpc>
              <a:spcBef>
                <a:spcPts val="1400"/>
              </a:spcBef>
            </a:pPr>
            <a:r>
              <a:rPr lang="en-US" sz="2200" dirty="0">
                <a:solidFill>
                  <a:schemeClr val="accent3">
                    <a:lumMod val="25000"/>
                  </a:schemeClr>
                </a:solidFill>
                <a:latin typeface="Abadi"/>
              </a:rPr>
              <a:t> Methodology</a:t>
            </a:r>
          </a:p>
          <a:p>
            <a:pPr>
              <a:lnSpc>
                <a:spcPct val="100000"/>
              </a:lnSpc>
              <a:spcBef>
                <a:spcPts val="1400"/>
              </a:spcBef>
            </a:pPr>
            <a:r>
              <a:rPr lang="en-US" sz="2200" dirty="0">
                <a:solidFill>
                  <a:schemeClr val="accent3">
                    <a:lumMod val="25000"/>
                  </a:schemeClr>
                </a:solidFill>
                <a:latin typeface="Abadi"/>
              </a:rPr>
              <a:t> Visualizations and Observations</a:t>
            </a:r>
          </a:p>
          <a:p>
            <a:pPr>
              <a:lnSpc>
                <a:spcPct val="100000"/>
              </a:lnSpc>
              <a:spcBef>
                <a:spcPts val="1400"/>
              </a:spcBef>
            </a:pPr>
            <a:r>
              <a:rPr lang="en-US" sz="2200" dirty="0">
                <a:solidFill>
                  <a:schemeClr val="accent3">
                    <a:lumMod val="25000"/>
                  </a:schemeClr>
                </a:solidFill>
                <a:latin typeface="Abadi"/>
              </a:rPr>
              <a:t> Conclusion</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Arial" panose="020B0604020202020204" pitchFamily="34" charset="0"/>
                <a:cs typeface="Arial" panose="020B0604020202020204" pitchFamily="34" charset="0"/>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838E1-7261-457A-8590-53DB8EDB7666}"/>
              </a:ext>
            </a:extLst>
          </p:cNvPr>
          <p:cNvSpPr>
            <a:spLocks noGrp="1"/>
          </p:cNvSpPr>
          <p:nvPr>
            <p:ph type="title"/>
          </p:nvPr>
        </p:nvSpPr>
        <p:spPr/>
        <p:txBody>
          <a:bodyPr/>
          <a:lstStyle/>
          <a:p>
            <a:r>
              <a:rPr lang="en-US" dirty="0">
                <a:solidFill>
                  <a:schemeClr val="tx1"/>
                </a:solidFill>
                <a:latin typeface="Abadi"/>
              </a:rPr>
              <a:t>Most Popular Routes</a:t>
            </a:r>
          </a:p>
        </p:txBody>
      </p:sp>
      <p:sp>
        <p:nvSpPr>
          <p:cNvPr id="3" name="Slide Number Placeholder 2">
            <a:extLst>
              <a:ext uri="{FF2B5EF4-FFF2-40B4-BE49-F238E27FC236}">
                <a16:creationId xmlns:a16="http://schemas.microsoft.com/office/drawing/2014/main" id="{E129AE2C-C293-42F5-89BF-339DAED0DA4A}"/>
              </a:ext>
            </a:extLst>
          </p:cNvPr>
          <p:cNvSpPr>
            <a:spLocks noGrp="1"/>
          </p:cNvSpPr>
          <p:nvPr>
            <p:ph type="sldNum" sz="quarter" idx="12"/>
          </p:nvPr>
        </p:nvSpPr>
        <p:spPr/>
        <p:txBody>
          <a:bodyPr/>
          <a:lstStyle/>
          <a:p>
            <a:fld id="{A190C97C-0095-2443-AC12-FA4CBA4ACD4D}" type="slidenum">
              <a:rPr lang="en-US" smtClean="0"/>
              <a:t>20</a:t>
            </a:fld>
            <a:endParaRPr lang="en-US"/>
          </a:p>
        </p:txBody>
      </p:sp>
      <p:sp>
        <p:nvSpPr>
          <p:cNvPr id="4" name="Rectangle 3">
            <a:extLst>
              <a:ext uri="{FF2B5EF4-FFF2-40B4-BE49-F238E27FC236}">
                <a16:creationId xmlns:a16="http://schemas.microsoft.com/office/drawing/2014/main" id="{6552C6B2-0DA5-49C4-AB81-84E7AA5EF7FF}"/>
              </a:ext>
            </a:extLst>
          </p:cNvPr>
          <p:cNvSpPr/>
          <p:nvPr/>
        </p:nvSpPr>
        <p:spPr>
          <a:xfrm>
            <a:off x="533400" y="2374900"/>
            <a:ext cx="11252200" cy="4187371"/>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1324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89ED2-6478-4CD2-A444-D6B2FDD1F096}"/>
              </a:ext>
            </a:extLst>
          </p:cNvPr>
          <p:cNvSpPr>
            <a:spLocks noGrp="1"/>
          </p:cNvSpPr>
          <p:nvPr>
            <p:ph type="title"/>
          </p:nvPr>
        </p:nvSpPr>
        <p:spPr>
          <a:xfrm>
            <a:off x="1154953" y="774700"/>
            <a:ext cx="8761413" cy="1079500"/>
          </a:xfrm>
        </p:spPr>
        <p:txBody>
          <a:bodyPr/>
          <a:lstStyle/>
          <a:p>
            <a:r>
              <a:rPr lang="en-US" dirty="0">
                <a:solidFill>
                  <a:schemeClr val="tx1"/>
                </a:solidFill>
                <a:latin typeface="Abadi"/>
              </a:rPr>
              <a:t>Round Trip and One Way Analysis of Popular Routes</a:t>
            </a:r>
            <a:endParaRPr lang="en-US" dirty="0"/>
          </a:p>
        </p:txBody>
      </p:sp>
      <p:sp>
        <p:nvSpPr>
          <p:cNvPr id="3" name="Slide Number Placeholder 2">
            <a:extLst>
              <a:ext uri="{FF2B5EF4-FFF2-40B4-BE49-F238E27FC236}">
                <a16:creationId xmlns:a16="http://schemas.microsoft.com/office/drawing/2014/main" id="{B9EFC3EA-09F7-4DFC-9F78-997F5FD715E5}"/>
              </a:ext>
            </a:extLst>
          </p:cNvPr>
          <p:cNvSpPr>
            <a:spLocks noGrp="1"/>
          </p:cNvSpPr>
          <p:nvPr>
            <p:ph type="sldNum" sz="quarter" idx="12"/>
          </p:nvPr>
        </p:nvSpPr>
        <p:spPr/>
        <p:txBody>
          <a:bodyPr/>
          <a:lstStyle/>
          <a:p>
            <a:fld id="{A190C97C-0095-2443-AC12-FA4CBA4ACD4D}" type="slidenum">
              <a:rPr lang="en-US" smtClean="0"/>
              <a:t>21</a:t>
            </a:fld>
            <a:endParaRPr lang="en-US"/>
          </a:p>
        </p:txBody>
      </p:sp>
      <p:sp>
        <p:nvSpPr>
          <p:cNvPr id="4" name="Rectangle 3">
            <a:extLst>
              <a:ext uri="{FF2B5EF4-FFF2-40B4-BE49-F238E27FC236}">
                <a16:creationId xmlns:a16="http://schemas.microsoft.com/office/drawing/2014/main" id="{2172D429-E6E5-45EE-B39C-77410941B5AB}"/>
              </a:ext>
            </a:extLst>
          </p:cNvPr>
          <p:cNvSpPr/>
          <p:nvPr/>
        </p:nvSpPr>
        <p:spPr>
          <a:xfrm>
            <a:off x="482600" y="2374900"/>
            <a:ext cx="11264900" cy="4187371"/>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16554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1120A-DE09-4736-9660-DCB63ECC20FE}"/>
              </a:ext>
            </a:extLst>
          </p:cNvPr>
          <p:cNvSpPr>
            <a:spLocks noGrp="1"/>
          </p:cNvSpPr>
          <p:nvPr>
            <p:ph type="title"/>
          </p:nvPr>
        </p:nvSpPr>
        <p:spPr/>
        <p:txBody>
          <a:bodyPr/>
          <a:lstStyle/>
          <a:p>
            <a:r>
              <a:rPr lang="en-US" dirty="0">
                <a:solidFill>
                  <a:schemeClr val="tx1"/>
                </a:solidFill>
                <a:latin typeface="Abadi"/>
              </a:rPr>
              <a:t>Causes and Strategies</a:t>
            </a:r>
          </a:p>
        </p:txBody>
      </p:sp>
      <p:sp>
        <p:nvSpPr>
          <p:cNvPr id="3" name="Slide Number Placeholder 2">
            <a:extLst>
              <a:ext uri="{FF2B5EF4-FFF2-40B4-BE49-F238E27FC236}">
                <a16:creationId xmlns:a16="http://schemas.microsoft.com/office/drawing/2014/main" id="{C098BF6F-A436-44D4-AF63-0077FFCC18CC}"/>
              </a:ext>
            </a:extLst>
          </p:cNvPr>
          <p:cNvSpPr>
            <a:spLocks noGrp="1"/>
          </p:cNvSpPr>
          <p:nvPr>
            <p:ph type="sldNum" sz="quarter" idx="12"/>
          </p:nvPr>
        </p:nvSpPr>
        <p:spPr/>
        <p:txBody>
          <a:bodyPr/>
          <a:lstStyle/>
          <a:p>
            <a:fld id="{A190C97C-0095-2443-AC12-FA4CBA4ACD4D}" type="slidenum">
              <a:rPr lang="en-US" smtClean="0"/>
              <a:t>22</a:t>
            </a:fld>
            <a:endParaRPr lang="en-US"/>
          </a:p>
        </p:txBody>
      </p:sp>
      <p:sp>
        <p:nvSpPr>
          <p:cNvPr id="4" name="Content Placeholder 4">
            <a:extLst>
              <a:ext uri="{FF2B5EF4-FFF2-40B4-BE49-F238E27FC236}">
                <a16:creationId xmlns:a16="http://schemas.microsoft.com/office/drawing/2014/main" id="{CF89CB1D-FE5E-4C96-B41E-819F196EAD35}"/>
              </a:ext>
            </a:extLst>
          </p:cNvPr>
          <p:cNvSpPr txBox="1">
            <a:spLocks/>
          </p:cNvSpPr>
          <p:nvPr/>
        </p:nvSpPr>
        <p:spPr>
          <a:xfrm>
            <a:off x="609601" y="2616201"/>
            <a:ext cx="9742940" cy="3026342"/>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spcBef>
                <a:spcPts val="1400"/>
              </a:spcBef>
              <a:buNone/>
            </a:pPr>
            <a:r>
              <a:rPr lang="en-US" sz="2300" b="1" dirty="0">
                <a:solidFill>
                  <a:schemeClr val="accent4">
                    <a:lumMod val="75000"/>
                  </a:schemeClr>
                </a:solidFill>
                <a:latin typeface="Adabi"/>
              </a:rPr>
              <a:t>Dynamic Route-Based Pricing</a:t>
            </a:r>
          </a:p>
          <a:p>
            <a:pPr>
              <a:spcBef>
                <a:spcPts val="1400"/>
              </a:spcBef>
              <a:buFont typeface="Wingdings" panose="05000000000000000000" pitchFamily="2" charset="2"/>
              <a:buChar char="q"/>
            </a:pPr>
            <a:r>
              <a:rPr lang="en-US" sz="2300" b="1" dirty="0">
                <a:solidFill>
                  <a:schemeClr val="accent4">
                    <a:lumMod val="75000"/>
                  </a:schemeClr>
                </a:solidFill>
                <a:latin typeface="Adabi"/>
              </a:rPr>
              <a:t> Increase Markups on High-Demand Routes:</a:t>
            </a:r>
            <a:r>
              <a:rPr lang="en-US" sz="2300" dirty="0">
                <a:solidFill>
                  <a:schemeClr val="accent4">
                    <a:lumMod val="75000"/>
                  </a:schemeClr>
                </a:solidFill>
                <a:latin typeface="Adabi"/>
              </a:rPr>
              <a:t> For popular routes (DEL_MMA,BOM-DEL), where demand is consistently high, increase the markup slightly to maximize revenue. This strategy works well because travelers on popular routes are generally less price-sensitive.</a:t>
            </a:r>
          </a:p>
          <a:p>
            <a:pPr>
              <a:spcBef>
                <a:spcPts val="1400"/>
              </a:spcBef>
              <a:buFont typeface="Arial" panose="020B0604020202020204" pitchFamily="34" charset="0"/>
              <a:buChar char="•"/>
            </a:pPr>
            <a:endParaRPr lang="en-US" sz="2300" dirty="0">
              <a:solidFill>
                <a:schemeClr val="accent4">
                  <a:lumMod val="75000"/>
                </a:schemeClr>
              </a:solidFill>
              <a:latin typeface="Adabi"/>
            </a:endParaRPr>
          </a:p>
          <a:p>
            <a:pPr marL="0" indent="0">
              <a:buNone/>
            </a:pPr>
            <a:r>
              <a:rPr lang="en-US" sz="2300" b="1" dirty="0">
                <a:solidFill>
                  <a:schemeClr val="accent4">
                    <a:lumMod val="75000"/>
                  </a:schemeClr>
                </a:solidFill>
                <a:latin typeface="Adabi"/>
              </a:rPr>
              <a:t> Leverage Ancillary Services for Round-Trips:</a:t>
            </a:r>
          </a:p>
          <a:p>
            <a:pPr>
              <a:buFont typeface="Wingdings" panose="05000000000000000000" pitchFamily="2" charset="2"/>
              <a:buChar char="q"/>
            </a:pPr>
            <a:r>
              <a:rPr lang="en-US" sz="2300" b="1" dirty="0">
                <a:solidFill>
                  <a:schemeClr val="accent4">
                    <a:lumMod val="75000"/>
                  </a:schemeClr>
                </a:solidFill>
                <a:latin typeface="Adabi"/>
              </a:rPr>
              <a:t>Offer Ancillary Products and Services:</a:t>
            </a:r>
            <a:r>
              <a:rPr lang="en-US" sz="2300" dirty="0">
                <a:solidFill>
                  <a:schemeClr val="accent4">
                    <a:lumMod val="75000"/>
                  </a:schemeClr>
                </a:solidFill>
                <a:latin typeface="Adabi"/>
              </a:rPr>
              <a:t> For round-trip bookings, consider upselling or cross-selling ancillary services such as seat upgrades, extra baggage, in-flight meals, or airport transfers. This can increase the overall revenue per booking.</a:t>
            </a:r>
          </a:p>
          <a:p>
            <a:pPr>
              <a:spcBef>
                <a:spcPts val="1400"/>
              </a:spcBef>
              <a:buFont typeface="Arial" panose="020B0604020202020204" pitchFamily="34" charset="0"/>
              <a:buChar char="•"/>
            </a:pPr>
            <a:endParaRPr lang="en-US" sz="2200" dirty="0">
              <a:solidFill>
                <a:schemeClr val="accent4">
                  <a:lumMod val="75000"/>
                </a:schemeClr>
              </a:solidFill>
              <a:latin typeface="Adabi"/>
            </a:endParaRPr>
          </a:p>
        </p:txBody>
      </p:sp>
    </p:spTree>
    <p:extLst>
      <p:ext uri="{BB962C8B-B14F-4D97-AF65-F5344CB8AC3E}">
        <p14:creationId xmlns:p14="http://schemas.microsoft.com/office/powerpoint/2010/main" val="2972386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1D152-B35A-440D-98BC-11E3072D4ED4}"/>
              </a:ext>
            </a:extLst>
          </p:cNvPr>
          <p:cNvSpPr>
            <a:spLocks noGrp="1"/>
          </p:cNvSpPr>
          <p:nvPr>
            <p:ph type="title"/>
          </p:nvPr>
        </p:nvSpPr>
        <p:spPr/>
        <p:txBody>
          <a:bodyPr/>
          <a:lstStyle/>
          <a:p>
            <a:r>
              <a:rPr lang="en-US" dirty="0">
                <a:solidFill>
                  <a:schemeClr val="tx1"/>
                </a:solidFill>
                <a:latin typeface="Abadi"/>
              </a:rPr>
              <a:t>Analysis of No of Passengers Booked(PAX)</a:t>
            </a:r>
            <a:endParaRPr lang="en-US" dirty="0"/>
          </a:p>
        </p:txBody>
      </p:sp>
      <p:sp>
        <p:nvSpPr>
          <p:cNvPr id="3" name="Slide Number Placeholder 2">
            <a:extLst>
              <a:ext uri="{FF2B5EF4-FFF2-40B4-BE49-F238E27FC236}">
                <a16:creationId xmlns:a16="http://schemas.microsoft.com/office/drawing/2014/main" id="{72AD5D09-F119-49D8-9186-357623A765E1}"/>
              </a:ext>
            </a:extLst>
          </p:cNvPr>
          <p:cNvSpPr>
            <a:spLocks noGrp="1"/>
          </p:cNvSpPr>
          <p:nvPr>
            <p:ph type="sldNum" sz="quarter" idx="12"/>
          </p:nvPr>
        </p:nvSpPr>
        <p:spPr/>
        <p:txBody>
          <a:bodyPr/>
          <a:lstStyle/>
          <a:p>
            <a:fld id="{A190C97C-0095-2443-AC12-FA4CBA4ACD4D}" type="slidenum">
              <a:rPr lang="en-US" smtClean="0"/>
              <a:t>23</a:t>
            </a:fld>
            <a:endParaRPr lang="en-US"/>
          </a:p>
        </p:txBody>
      </p:sp>
      <p:sp>
        <p:nvSpPr>
          <p:cNvPr id="5" name="Rectangle 4">
            <a:extLst>
              <a:ext uri="{FF2B5EF4-FFF2-40B4-BE49-F238E27FC236}">
                <a16:creationId xmlns:a16="http://schemas.microsoft.com/office/drawing/2014/main" id="{8BD891BE-9460-4100-AE1D-C0FC7A6AB1BB}"/>
              </a:ext>
            </a:extLst>
          </p:cNvPr>
          <p:cNvSpPr/>
          <p:nvPr/>
        </p:nvSpPr>
        <p:spPr>
          <a:xfrm>
            <a:off x="548640" y="2405575"/>
            <a:ext cx="10874326" cy="4009293"/>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82689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3EA5A-73BD-4D24-9440-B4B377C1FEF9}"/>
              </a:ext>
            </a:extLst>
          </p:cNvPr>
          <p:cNvSpPr>
            <a:spLocks noGrp="1"/>
          </p:cNvSpPr>
          <p:nvPr>
            <p:ph type="title"/>
          </p:nvPr>
        </p:nvSpPr>
        <p:spPr>
          <a:xfrm>
            <a:off x="1154953" y="812800"/>
            <a:ext cx="8761413" cy="867832"/>
          </a:xfrm>
        </p:spPr>
        <p:txBody>
          <a:bodyPr/>
          <a:lstStyle/>
          <a:p>
            <a:r>
              <a:rPr lang="en-US" dirty="0">
                <a:solidFill>
                  <a:schemeClr val="tx1"/>
                </a:solidFill>
                <a:latin typeface="Abadi"/>
              </a:rPr>
              <a:t>Causes and Strategies</a:t>
            </a:r>
            <a:br>
              <a:rPr lang="en-US" dirty="0">
                <a:solidFill>
                  <a:schemeClr val="tx1"/>
                </a:solidFill>
                <a:latin typeface="Abadi"/>
              </a:rPr>
            </a:br>
            <a:endParaRPr lang="en-US" dirty="0"/>
          </a:p>
        </p:txBody>
      </p:sp>
      <p:sp>
        <p:nvSpPr>
          <p:cNvPr id="3" name="Slide Number Placeholder 2">
            <a:extLst>
              <a:ext uri="{FF2B5EF4-FFF2-40B4-BE49-F238E27FC236}">
                <a16:creationId xmlns:a16="http://schemas.microsoft.com/office/drawing/2014/main" id="{8E3586DD-01F2-4ABF-8B43-F7D8FF475FBD}"/>
              </a:ext>
            </a:extLst>
          </p:cNvPr>
          <p:cNvSpPr>
            <a:spLocks noGrp="1"/>
          </p:cNvSpPr>
          <p:nvPr>
            <p:ph type="sldNum" sz="quarter" idx="12"/>
          </p:nvPr>
        </p:nvSpPr>
        <p:spPr/>
        <p:txBody>
          <a:bodyPr/>
          <a:lstStyle/>
          <a:p>
            <a:fld id="{A190C97C-0095-2443-AC12-FA4CBA4ACD4D}" type="slidenum">
              <a:rPr lang="en-US" smtClean="0"/>
              <a:t>24</a:t>
            </a:fld>
            <a:endParaRPr lang="en-US"/>
          </a:p>
        </p:txBody>
      </p:sp>
      <p:sp>
        <p:nvSpPr>
          <p:cNvPr id="4" name="Content Placeholder 4">
            <a:extLst>
              <a:ext uri="{FF2B5EF4-FFF2-40B4-BE49-F238E27FC236}">
                <a16:creationId xmlns:a16="http://schemas.microsoft.com/office/drawing/2014/main" id="{E1DF0241-8A8D-49F0-83E8-0086A948AA71}"/>
              </a:ext>
            </a:extLst>
          </p:cNvPr>
          <p:cNvSpPr txBox="1">
            <a:spLocks/>
          </p:cNvSpPr>
          <p:nvPr/>
        </p:nvSpPr>
        <p:spPr>
          <a:xfrm>
            <a:off x="609600" y="2616200"/>
            <a:ext cx="11048999" cy="3162299"/>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spcBef>
                <a:spcPts val="1400"/>
              </a:spcBef>
              <a:buNone/>
            </a:pPr>
            <a:r>
              <a:rPr lang="en-US" sz="2400" dirty="0">
                <a:solidFill>
                  <a:schemeClr val="accent4">
                    <a:lumMod val="75000"/>
                  </a:schemeClr>
                </a:solidFill>
                <a:latin typeface="Adabi"/>
              </a:rPr>
              <a:t>Most tickets are booked as a single unit (i.e., individual bookings rather than group bookings).</a:t>
            </a:r>
          </a:p>
          <a:p>
            <a:r>
              <a:rPr lang="en-US" sz="2400" b="1" dirty="0">
                <a:solidFill>
                  <a:schemeClr val="accent4">
                    <a:lumMod val="75000"/>
                  </a:schemeClr>
                </a:solidFill>
                <a:latin typeface="Adabi"/>
              </a:rPr>
              <a:t>Implement a Loyalty and Referral Program:</a:t>
            </a:r>
          </a:p>
          <a:p>
            <a:r>
              <a:rPr lang="en-US" sz="2400" b="1" dirty="0">
                <a:solidFill>
                  <a:schemeClr val="accent4">
                    <a:lumMod val="75000"/>
                  </a:schemeClr>
                </a:solidFill>
                <a:latin typeface="Adabi"/>
              </a:rPr>
              <a:t>Reward Repeat Bookings:</a:t>
            </a:r>
            <a:r>
              <a:rPr lang="en-US" sz="2400" dirty="0">
                <a:solidFill>
                  <a:schemeClr val="accent4">
                    <a:lumMod val="75000"/>
                  </a:schemeClr>
                </a:solidFill>
                <a:latin typeface="Adabi"/>
              </a:rPr>
              <a:t> Develop a loyalty program that rewards customers for repeat bookings. Offer points, discounts, or cashback on future purchases to encourage customers to book more frequently.</a:t>
            </a:r>
          </a:p>
          <a:p>
            <a:r>
              <a:rPr lang="en-US" sz="2400" b="1" dirty="0">
                <a:solidFill>
                  <a:schemeClr val="accent4">
                    <a:lumMod val="75000"/>
                  </a:schemeClr>
                </a:solidFill>
                <a:latin typeface="Adabi"/>
              </a:rPr>
              <a:t>Referral Incentives:</a:t>
            </a:r>
            <a:r>
              <a:rPr lang="en-US" sz="2400" dirty="0">
                <a:solidFill>
                  <a:schemeClr val="accent4">
                    <a:lumMod val="75000"/>
                  </a:schemeClr>
                </a:solidFill>
                <a:latin typeface="Adabi"/>
              </a:rPr>
              <a:t> Introduce a referral program where customers earn rewards or discounts for referring friends or family. This can help attract new customers and increase the number of bookings.</a:t>
            </a:r>
          </a:p>
          <a:p>
            <a:pPr>
              <a:spcBef>
                <a:spcPts val="1400"/>
              </a:spcBef>
              <a:buFont typeface="Arial" panose="020B0604020202020204" pitchFamily="34" charset="0"/>
              <a:buChar char="•"/>
            </a:pPr>
            <a:endParaRPr lang="en-US" sz="2200" dirty="0">
              <a:solidFill>
                <a:schemeClr val="accent4">
                  <a:lumMod val="75000"/>
                </a:schemeClr>
              </a:solidFill>
              <a:latin typeface="Adabi"/>
            </a:endParaRPr>
          </a:p>
        </p:txBody>
      </p:sp>
    </p:spTree>
    <p:extLst>
      <p:ext uri="{BB962C8B-B14F-4D97-AF65-F5344CB8AC3E}">
        <p14:creationId xmlns:p14="http://schemas.microsoft.com/office/powerpoint/2010/main" val="31312079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21682-48D5-439D-A5F9-33A4A11C38FF}"/>
              </a:ext>
            </a:extLst>
          </p:cNvPr>
          <p:cNvSpPr>
            <a:spLocks noGrp="1"/>
          </p:cNvSpPr>
          <p:nvPr>
            <p:ph type="title"/>
          </p:nvPr>
        </p:nvSpPr>
        <p:spPr>
          <a:xfrm>
            <a:off x="1154953" y="762000"/>
            <a:ext cx="8761413" cy="918632"/>
          </a:xfrm>
        </p:spPr>
        <p:txBody>
          <a:bodyPr/>
          <a:lstStyle/>
          <a:p>
            <a:r>
              <a:rPr lang="en-US" dirty="0">
                <a:solidFill>
                  <a:schemeClr val="tx1"/>
                </a:solidFill>
                <a:latin typeface="Abadi"/>
              </a:rPr>
              <a:t>Mode Of Payment Analysis: Cancelled Vs Failed</a:t>
            </a:r>
            <a:endParaRPr lang="en-US" dirty="0"/>
          </a:p>
        </p:txBody>
      </p:sp>
      <p:sp>
        <p:nvSpPr>
          <p:cNvPr id="3" name="Slide Number Placeholder 2">
            <a:extLst>
              <a:ext uri="{FF2B5EF4-FFF2-40B4-BE49-F238E27FC236}">
                <a16:creationId xmlns:a16="http://schemas.microsoft.com/office/drawing/2014/main" id="{9E5AA895-5917-457C-BBB9-CA7CF02EC991}"/>
              </a:ext>
            </a:extLst>
          </p:cNvPr>
          <p:cNvSpPr>
            <a:spLocks noGrp="1"/>
          </p:cNvSpPr>
          <p:nvPr>
            <p:ph type="sldNum" sz="quarter" idx="12"/>
          </p:nvPr>
        </p:nvSpPr>
        <p:spPr/>
        <p:txBody>
          <a:bodyPr/>
          <a:lstStyle/>
          <a:p>
            <a:fld id="{A190C97C-0095-2443-AC12-FA4CBA4ACD4D}" type="slidenum">
              <a:rPr lang="en-US" smtClean="0"/>
              <a:t>25</a:t>
            </a:fld>
            <a:endParaRPr lang="en-US"/>
          </a:p>
        </p:txBody>
      </p:sp>
      <p:sp>
        <p:nvSpPr>
          <p:cNvPr id="4" name="Rectangle 3">
            <a:extLst>
              <a:ext uri="{FF2B5EF4-FFF2-40B4-BE49-F238E27FC236}">
                <a16:creationId xmlns:a16="http://schemas.microsoft.com/office/drawing/2014/main" id="{DC5E8FBD-0FB1-4DBD-9E32-B9B23E5F010D}"/>
              </a:ext>
            </a:extLst>
          </p:cNvPr>
          <p:cNvSpPr/>
          <p:nvPr/>
        </p:nvSpPr>
        <p:spPr>
          <a:xfrm>
            <a:off x="622300" y="2654300"/>
            <a:ext cx="4089400" cy="36195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8FCF271-9C0F-4A15-9DCD-63AD6BD1F6F1}"/>
              </a:ext>
            </a:extLst>
          </p:cNvPr>
          <p:cNvSpPr/>
          <p:nvPr/>
        </p:nvSpPr>
        <p:spPr>
          <a:xfrm>
            <a:off x="5740400" y="2641600"/>
            <a:ext cx="5575300" cy="361950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30420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CF394-D8B6-4A77-9B2A-EE5C919449F5}"/>
              </a:ext>
            </a:extLst>
          </p:cNvPr>
          <p:cNvSpPr>
            <a:spLocks noGrp="1"/>
          </p:cNvSpPr>
          <p:nvPr>
            <p:ph type="title"/>
          </p:nvPr>
        </p:nvSpPr>
        <p:spPr/>
        <p:txBody>
          <a:bodyPr/>
          <a:lstStyle/>
          <a:p>
            <a:r>
              <a:rPr lang="en-US" dirty="0">
                <a:solidFill>
                  <a:schemeClr val="tx1"/>
                </a:solidFill>
                <a:latin typeface="Abadi"/>
              </a:rPr>
              <a:t>Observation</a:t>
            </a:r>
            <a:endParaRPr lang="en-US" dirty="0"/>
          </a:p>
        </p:txBody>
      </p:sp>
      <p:sp>
        <p:nvSpPr>
          <p:cNvPr id="3" name="Slide Number Placeholder 2">
            <a:extLst>
              <a:ext uri="{FF2B5EF4-FFF2-40B4-BE49-F238E27FC236}">
                <a16:creationId xmlns:a16="http://schemas.microsoft.com/office/drawing/2014/main" id="{C11EA1C8-BB9C-4808-9577-AF48AA77E20E}"/>
              </a:ext>
            </a:extLst>
          </p:cNvPr>
          <p:cNvSpPr>
            <a:spLocks noGrp="1"/>
          </p:cNvSpPr>
          <p:nvPr>
            <p:ph type="sldNum" sz="quarter" idx="12"/>
          </p:nvPr>
        </p:nvSpPr>
        <p:spPr/>
        <p:txBody>
          <a:bodyPr/>
          <a:lstStyle/>
          <a:p>
            <a:fld id="{A190C97C-0095-2443-AC12-FA4CBA4ACD4D}" type="slidenum">
              <a:rPr lang="en-US" smtClean="0"/>
              <a:t>26</a:t>
            </a:fld>
            <a:endParaRPr lang="en-US"/>
          </a:p>
        </p:txBody>
      </p:sp>
      <p:sp>
        <p:nvSpPr>
          <p:cNvPr id="4" name="Content Placeholder 4">
            <a:extLst>
              <a:ext uri="{FF2B5EF4-FFF2-40B4-BE49-F238E27FC236}">
                <a16:creationId xmlns:a16="http://schemas.microsoft.com/office/drawing/2014/main" id="{689BCC10-D4D9-4903-8E81-DA5D5ED1AEB3}"/>
              </a:ext>
            </a:extLst>
          </p:cNvPr>
          <p:cNvSpPr txBox="1">
            <a:spLocks/>
          </p:cNvSpPr>
          <p:nvPr/>
        </p:nvSpPr>
        <p:spPr>
          <a:xfrm>
            <a:off x="609600" y="2616201"/>
            <a:ext cx="11048999" cy="2273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spcBef>
                <a:spcPts val="1400"/>
              </a:spcBef>
              <a:buFont typeface="Arial" panose="020B0604020202020204" pitchFamily="34" charset="0"/>
              <a:buChar char="•"/>
            </a:pPr>
            <a:r>
              <a:rPr lang="en-US" sz="2400" dirty="0">
                <a:solidFill>
                  <a:schemeClr val="accent4">
                    <a:lumMod val="75000"/>
                  </a:schemeClr>
                </a:solidFill>
                <a:latin typeface="Abadi" panose="020B0604020104020204" pitchFamily="34" charset="0"/>
              </a:rPr>
              <a:t>Most canceled and failed bookings are associated with specific payment methods (credit card) and booking channels (web portal for cancellations and Android app for failed statuses), this indicates potential issues with the user experience, payment processing, or platform-specific problems. </a:t>
            </a:r>
          </a:p>
        </p:txBody>
      </p:sp>
    </p:spTree>
    <p:extLst>
      <p:ext uri="{BB962C8B-B14F-4D97-AF65-F5344CB8AC3E}">
        <p14:creationId xmlns:p14="http://schemas.microsoft.com/office/powerpoint/2010/main" val="38375998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D05BC-CF37-4B61-97C8-A91873CCA564}"/>
              </a:ext>
            </a:extLst>
          </p:cNvPr>
          <p:cNvSpPr>
            <a:spLocks noGrp="1"/>
          </p:cNvSpPr>
          <p:nvPr>
            <p:ph type="title"/>
          </p:nvPr>
        </p:nvSpPr>
        <p:spPr/>
        <p:txBody>
          <a:bodyPr/>
          <a:lstStyle/>
          <a:p>
            <a:r>
              <a:rPr lang="en-US" dirty="0">
                <a:solidFill>
                  <a:schemeClr val="tx1"/>
                </a:solidFill>
                <a:latin typeface="Abadi"/>
              </a:rPr>
              <a:t>Causes and Strategies</a:t>
            </a:r>
            <a:endParaRPr lang="en-US" dirty="0"/>
          </a:p>
        </p:txBody>
      </p:sp>
      <p:sp>
        <p:nvSpPr>
          <p:cNvPr id="3" name="Slide Number Placeholder 2">
            <a:extLst>
              <a:ext uri="{FF2B5EF4-FFF2-40B4-BE49-F238E27FC236}">
                <a16:creationId xmlns:a16="http://schemas.microsoft.com/office/drawing/2014/main" id="{A7872BAB-F835-458C-B32D-68E9746A02F1}"/>
              </a:ext>
            </a:extLst>
          </p:cNvPr>
          <p:cNvSpPr>
            <a:spLocks noGrp="1"/>
          </p:cNvSpPr>
          <p:nvPr>
            <p:ph type="sldNum" sz="quarter" idx="12"/>
          </p:nvPr>
        </p:nvSpPr>
        <p:spPr/>
        <p:txBody>
          <a:bodyPr/>
          <a:lstStyle/>
          <a:p>
            <a:fld id="{A190C97C-0095-2443-AC12-FA4CBA4ACD4D}" type="slidenum">
              <a:rPr lang="en-US" smtClean="0"/>
              <a:t>27</a:t>
            </a:fld>
            <a:endParaRPr lang="en-US"/>
          </a:p>
        </p:txBody>
      </p:sp>
      <p:sp>
        <p:nvSpPr>
          <p:cNvPr id="4" name="Content Placeholder 4">
            <a:extLst>
              <a:ext uri="{FF2B5EF4-FFF2-40B4-BE49-F238E27FC236}">
                <a16:creationId xmlns:a16="http://schemas.microsoft.com/office/drawing/2014/main" id="{7C9A47C0-F7C0-441E-B7C9-F7A539957E05}"/>
              </a:ext>
            </a:extLst>
          </p:cNvPr>
          <p:cNvSpPr txBox="1">
            <a:spLocks/>
          </p:cNvSpPr>
          <p:nvPr/>
        </p:nvSpPr>
        <p:spPr>
          <a:xfrm>
            <a:off x="609600" y="2616200"/>
            <a:ext cx="11048999" cy="379729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spcBef>
                <a:spcPts val="1400"/>
              </a:spcBef>
              <a:buFont typeface="Arial" panose="020B0604020202020204" pitchFamily="34" charset="0"/>
              <a:buChar char="•"/>
            </a:pPr>
            <a:r>
              <a:rPr lang="en-US" sz="2000" dirty="0">
                <a:solidFill>
                  <a:schemeClr val="accent4">
                    <a:lumMod val="75000"/>
                  </a:schemeClr>
                </a:solidFill>
                <a:latin typeface="Abadi" panose="020B0604020104020204" pitchFamily="34" charset="0"/>
              </a:rPr>
              <a:t>Payment Method Issues (Credit Card):</a:t>
            </a:r>
          </a:p>
          <a:p>
            <a:pPr>
              <a:spcBef>
                <a:spcPts val="1400"/>
              </a:spcBef>
              <a:buFont typeface="Arial" panose="020B0604020202020204" pitchFamily="34" charset="0"/>
              <a:buChar char="•"/>
            </a:pPr>
            <a:r>
              <a:rPr lang="en-US" sz="2000" dirty="0">
                <a:solidFill>
                  <a:schemeClr val="accent4">
                    <a:lumMod val="75000"/>
                  </a:schemeClr>
                </a:solidFill>
                <a:latin typeface="Abadi" panose="020B0604020104020204" pitchFamily="34" charset="0"/>
              </a:rPr>
              <a:t>Payment Gateway Failures or Errors-The high rate of cancellations and failed bookings associated with credit card payments could indicate issues with the payment gateway, such as timeouts, declines, or technical errors during transaction processing</a:t>
            </a:r>
            <a:r>
              <a:rPr lang="en-US" sz="2000" dirty="0">
                <a:latin typeface="Abadi" panose="020B0604020104020204" pitchFamily="34" charset="0"/>
              </a:rPr>
              <a:t>.</a:t>
            </a:r>
            <a:endParaRPr lang="en-US" sz="2000" dirty="0">
              <a:solidFill>
                <a:schemeClr val="accent4">
                  <a:lumMod val="75000"/>
                </a:schemeClr>
              </a:solidFill>
              <a:latin typeface="Abadi" panose="020B0604020104020204" pitchFamily="34" charset="0"/>
            </a:endParaRPr>
          </a:p>
          <a:p>
            <a:pPr>
              <a:spcBef>
                <a:spcPts val="1400"/>
              </a:spcBef>
              <a:buFont typeface="Arial" panose="020B0604020202020204" pitchFamily="34" charset="0"/>
              <a:buChar char="•"/>
            </a:pPr>
            <a:r>
              <a:rPr lang="en-US" sz="2000" dirty="0">
                <a:solidFill>
                  <a:schemeClr val="accent4">
                    <a:lumMod val="75000"/>
                  </a:schemeClr>
                </a:solidFill>
                <a:latin typeface="Abadi" panose="020B0604020104020204" pitchFamily="34" charset="0"/>
              </a:rPr>
              <a:t>Fraud Detection and Security Checks: Overly strict fraud detection mechanisms or additional security checks for credit card payments may lead to genuine transactions being declined, causing customer frustration and cancellations.</a:t>
            </a:r>
          </a:p>
          <a:p>
            <a:pPr>
              <a:spcBef>
                <a:spcPts val="1400"/>
              </a:spcBef>
              <a:buFont typeface="Arial" panose="020B0604020202020204" pitchFamily="34" charset="0"/>
              <a:buChar char="•"/>
            </a:pPr>
            <a:r>
              <a:rPr lang="en-US" sz="2000" dirty="0">
                <a:solidFill>
                  <a:schemeClr val="accent4">
                    <a:lumMod val="75000"/>
                  </a:schemeClr>
                </a:solidFill>
                <a:latin typeface="Abadi" panose="020B0604020104020204" pitchFamily="34" charset="0"/>
              </a:rPr>
              <a:t>Platform-Specific Issues (Web Portal and Android App):A high cancellation rate through the web portal could indicate a poor user experience, such as complex booking flows, unclear cancellation policies, or lack of support for modifying bookings.</a:t>
            </a:r>
          </a:p>
        </p:txBody>
      </p:sp>
    </p:spTree>
    <p:extLst>
      <p:ext uri="{BB962C8B-B14F-4D97-AF65-F5344CB8AC3E}">
        <p14:creationId xmlns:p14="http://schemas.microsoft.com/office/powerpoint/2010/main" val="1793471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CF512-B527-4070-A2C3-FA31D0EAA9B1}"/>
              </a:ext>
            </a:extLst>
          </p:cNvPr>
          <p:cNvSpPr>
            <a:spLocks noGrp="1"/>
          </p:cNvSpPr>
          <p:nvPr>
            <p:ph type="title"/>
          </p:nvPr>
        </p:nvSpPr>
        <p:spPr/>
        <p:txBody>
          <a:bodyPr/>
          <a:lstStyle/>
          <a:p>
            <a:r>
              <a:rPr lang="en-US" dirty="0">
                <a:solidFill>
                  <a:schemeClr val="tx1"/>
                </a:solidFill>
                <a:latin typeface="Abadi"/>
              </a:rPr>
              <a:t>Causes and Strategies</a:t>
            </a:r>
            <a:endParaRPr lang="en-US" dirty="0"/>
          </a:p>
        </p:txBody>
      </p:sp>
      <p:sp>
        <p:nvSpPr>
          <p:cNvPr id="3" name="Slide Number Placeholder 2">
            <a:extLst>
              <a:ext uri="{FF2B5EF4-FFF2-40B4-BE49-F238E27FC236}">
                <a16:creationId xmlns:a16="http://schemas.microsoft.com/office/drawing/2014/main" id="{20DF6573-1519-4FF3-83D0-E4235723D093}"/>
              </a:ext>
            </a:extLst>
          </p:cNvPr>
          <p:cNvSpPr>
            <a:spLocks noGrp="1"/>
          </p:cNvSpPr>
          <p:nvPr>
            <p:ph type="sldNum" sz="quarter" idx="12"/>
          </p:nvPr>
        </p:nvSpPr>
        <p:spPr/>
        <p:txBody>
          <a:bodyPr/>
          <a:lstStyle/>
          <a:p>
            <a:fld id="{A190C97C-0095-2443-AC12-FA4CBA4ACD4D}" type="slidenum">
              <a:rPr lang="en-US" smtClean="0"/>
              <a:t>28</a:t>
            </a:fld>
            <a:endParaRPr lang="en-US"/>
          </a:p>
        </p:txBody>
      </p:sp>
      <p:sp>
        <p:nvSpPr>
          <p:cNvPr id="4" name="Content Placeholder 4">
            <a:extLst>
              <a:ext uri="{FF2B5EF4-FFF2-40B4-BE49-F238E27FC236}">
                <a16:creationId xmlns:a16="http://schemas.microsoft.com/office/drawing/2014/main" id="{F35B419E-83D0-4632-BDD6-3F32ABAD6825}"/>
              </a:ext>
            </a:extLst>
          </p:cNvPr>
          <p:cNvSpPr txBox="1">
            <a:spLocks/>
          </p:cNvSpPr>
          <p:nvPr/>
        </p:nvSpPr>
        <p:spPr>
          <a:xfrm>
            <a:off x="609600" y="2616201"/>
            <a:ext cx="11048999" cy="21209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sz="2000" b="1" dirty="0">
                <a:solidFill>
                  <a:schemeClr val="accent4">
                    <a:lumMod val="75000"/>
                  </a:schemeClr>
                </a:solidFill>
                <a:latin typeface="Abadi" panose="020B0604020104020204" pitchFamily="34" charset="0"/>
              </a:rPr>
              <a:t>Improve Payment Gateway Reliability:</a:t>
            </a:r>
            <a:endParaRPr lang="en-US" sz="2000" dirty="0">
              <a:solidFill>
                <a:schemeClr val="accent4">
                  <a:lumMod val="75000"/>
                </a:schemeClr>
              </a:solidFill>
              <a:latin typeface="Abadi" panose="020B0604020104020204" pitchFamily="34" charset="0"/>
            </a:endParaRPr>
          </a:p>
          <a:p>
            <a:r>
              <a:rPr lang="en-US" sz="2000" b="1" dirty="0">
                <a:solidFill>
                  <a:schemeClr val="accent4">
                    <a:lumMod val="75000"/>
                  </a:schemeClr>
                </a:solidFill>
                <a:latin typeface="Abadi" panose="020B0604020104020204" pitchFamily="34" charset="0"/>
              </a:rPr>
              <a:t>Optimize Payment Gateway Performance:</a:t>
            </a:r>
            <a:r>
              <a:rPr lang="en-US" sz="2000" dirty="0">
                <a:solidFill>
                  <a:schemeClr val="accent4">
                    <a:lumMod val="75000"/>
                  </a:schemeClr>
                </a:solidFill>
                <a:latin typeface="Abadi" panose="020B0604020104020204" pitchFamily="34" charset="0"/>
              </a:rPr>
              <a:t> Work with payment gateway providers to optimize the payment process, reducing the likelihood of timeouts, declines, and errors.</a:t>
            </a:r>
          </a:p>
          <a:p>
            <a:pPr>
              <a:spcBef>
                <a:spcPts val="1400"/>
              </a:spcBef>
              <a:buFont typeface="Wingdings" panose="05000000000000000000" pitchFamily="2" charset="2"/>
              <a:buChar char="Ø"/>
            </a:pPr>
            <a:r>
              <a:rPr lang="en-US" sz="2000" b="1" dirty="0">
                <a:solidFill>
                  <a:schemeClr val="accent4">
                    <a:lumMod val="75000"/>
                  </a:schemeClr>
                </a:solidFill>
                <a:latin typeface="Abadi" panose="020B0604020104020204" pitchFamily="34" charset="0"/>
              </a:rPr>
              <a:t>Implement Multiple Payment Gateways:</a:t>
            </a:r>
            <a:r>
              <a:rPr lang="en-US" sz="2000" dirty="0">
                <a:solidFill>
                  <a:schemeClr val="accent4">
                    <a:lumMod val="75000"/>
                  </a:schemeClr>
                </a:solidFill>
                <a:latin typeface="Abadi" panose="020B0604020104020204" pitchFamily="34" charset="0"/>
              </a:rPr>
              <a:t> Use multiple payment gateways to provide redundancy. </a:t>
            </a:r>
          </a:p>
        </p:txBody>
      </p:sp>
    </p:spTree>
    <p:extLst>
      <p:ext uri="{BB962C8B-B14F-4D97-AF65-F5344CB8AC3E}">
        <p14:creationId xmlns:p14="http://schemas.microsoft.com/office/powerpoint/2010/main" val="35664638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5BDAC-60EC-4B8E-8642-2563399027B0}"/>
              </a:ext>
            </a:extLst>
          </p:cNvPr>
          <p:cNvSpPr txBox="1">
            <a:spLocks/>
          </p:cNvSpPr>
          <p:nvPr/>
        </p:nvSpPr>
        <p:spPr>
          <a:xfrm>
            <a:off x="770010" y="538650"/>
            <a:ext cx="8373989" cy="9665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Thank You!!!</a:t>
            </a:r>
            <a:endParaRPr lang="en-US" dirty="0">
              <a:solidFill>
                <a:schemeClr val="tx1"/>
              </a:solidFill>
            </a:endParaRPr>
          </a:p>
        </p:txBody>
      </p:sp>
      <p:sp>
        <p:nvSpPr>
          <p:cNvPr id="3" name="Rectangle 2">
            <a:extLst>
              <a:ext uri="{FF2B5EF4-FFF2-40B4-BE49-F238E27FC236}">
                <a16:creationId xmlns:a16="http://schemas.microsoft.com/office/drawing/2014/main" id="{B9736EC7-C38E-4E92-A1FF-27E13323EF80}"/>
              </a:ext>
            </a:extLst>
          </p:cNvPr>
          <p:cNvSpPr/>
          <p:nvPr/>
        </p:nvSpPr>
        <p:spPr>
          <a:xfrm>
            <a:off x="478302" y="2616592"/>
            <a:ext cx="11338560" cy="402336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10407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33952" y="2340245"/>
            <a:ext cx="11758047" cy="397910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rgbClr val="1C7DDB"/>
              </a:solidFill>
              <a:latin typeface="Abadi" panose="020B0604020104020204" pitchFamily="34" charset="0"/>
            </a:endParaRP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Data Collection : As provided by stakeholders.</a:t>
            </a: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Data Wrangling : Using panda and Numpy in python.</a:t>
            </a: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Exploratory Data Analysis : With the help of Matplotlib, Seaborne and Spicy.</a:t>
            </a:r>
          </a:p>
          <a:p>
            <a:pPr marL="0" indent="0">
              <a:lnSpc>
                <a:spcPct val="100000"/>
              </a:lnSpc>
              <a:spcBef>
                <a:spcPts val="1400"/>
              </a:spcBef>
              <a:buNone/>
            </a:pPr>
            <a:endParaRPr lang="en-US" sz="2200" dirty="0">
              <a:solidFill>
                <a:srgbClr val="1C7DDB"/>
              </a:solidFill>
              <a:latin typeface="Abadi" panose="020B0604020104020204" pitchFamily="34" charset="0"/>
            </a:endParaRPr>
          </a:p>
          <a:p>
            <a:pPr marL="0" indent="0">
              <a:lnSpc>
                <a:spcPct val="100000"/>
              </a:lnSpc>
              <a:spcBef>
                <a:spcPts val="1400"/>
              </a:spcBef>
              <a:buNone/>
            </a:pPr>
            <a:endParaRPr lang="en-US" sz="2200" dirty="0">
              <a:solidFill>
                <a:srgbClr val="1C7DDB"/>
              </a:solidFill>
              <a:latin typeface="Abadi" panose="020B0604020104020204" pitchFamily="34" charset="0"/>
            </a:endParaRPr>
          </a:p>
          <a:p>
            <a:pPr>
              <a:lnSpc>
                <a:spcPct val="100000"/>
              </a:lnSpc>
              <a:spcBef>
                <a:spcPts val="1400"/>
              </a:spcBef>
              <a:buFont typeface="Wingdings" panose="05000000000000000000" pitchFamily="2" charset="2"/>
              <a:buChar char="q"/>
            </a:pPr>
            <a:endParaRPr lang="en-US" sz="2200" dirty="0">
              <a:solidFill>
                <a:srgbClr val="1C7DDB"/>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buFont typeface="Wingdings" panose="05000000000000000000" pitchFamily="2" charset="2"/>
              <a:buChar char="q"/>
            </a:pPr>
            <a:endParaRPr lang="en-US" sz="2200" dirty="0">
              <a:solidFill>
                <a:srgbClr val="1C7DDB"/>
              </a:solidFill>
              <a:latin typeface="Abadi" panose="020B0604020104020204" pitchFamily="34" charset="0"/>
            </a:endParaRPr>
          </a:p>
          <a:p>
            <a:pPr>
              <a:lnSpc>
                <a:spcPct val="100000"/>
              </a:lnSpc>
              <a:spcBef>
                <a:spcPts val="1400"/>
              </a:spcBef>
              <a:buFont typeface="Wingdings" panose="05000000000000000000" pitchFamily="2" charset="2"/>
              <a:buChar char="q"/>
            </a:pPr>
            <a:endParaRPr lang="en-US" sz="2400" dirty="0">
              <a:solidFill>
                <a:srgbClr val="1C7DDB"/>
              </a:solidFill>
            </a:endParaRPr>
          </a:p>
          <a:p>
            <a:pPr marL="0" indent="0">
              <a:lnSpc>
                <a:spcPct val="100000"/>
              </a:lnSpc>
              <a:spcBef>
                <a:spcPts val="1400"/>
              </a:spcBef>
              <a:buNone/>
            </a:pPr>
            <a:endParaRPr lang="en-US" sz="2400"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Executive Summary</a:t>
            </a:r>
            <a:endParaRPr lang="en-US" dirty="0">
              <a:solidFill>
                <a:schemeClr val="tx1"/>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1D69F-A1A1-4967-8BAC-D2C694C44CB8}"/>
              </a:ext>
            </a:extLst>
          </p:cNvPr>
          <p:cNvSpPr>
            <a:spLocks noGrp="1"/>
          </p:cNvSpPr>
          <p:nvPr>
            <p:ph type="title"/>
          </p:nvPr>
        </p:nvSpPr>
        <p:spPr/>
        <p:txBody>
          <a:bodyPr/>
          <a:lstStyle/>
          <a:p>
            <a:r>
              <a:rPr lang="en-US" sz="3200" b="1" dirty="0">
                <a:solidFill>
                  <a:schemeClr val="tx1"/>
                </a:solidFill>
              </a:rPr>
              <a:t>Outline</a:t>
            </a:r>
          </a:p>
        </p:txBody>
      </p:sp>
      <p:sp>
        <p:nvSpPr>
          <p:cNvPr id="3" name="Rectangle 2">
            <a:extLst>
              <a:ext uri="{FF2B5EF4-FFF2-40B4-BE49-F238E27FC236}">
                <a16:creationId xmlns:a16="http://schemas.microsoft.com/office/drawing/2014/main" id="{74ABA0AA-67CE-44C8-ADB8-257F40BBDDF1}"/>
              </a:ext>
            </a:extLst>
          </p:cNvPr>
          <p:cNvSpPr/>
          <p:nvPr/>
        </p:nvSpPr>
        <p:spPr>
          <a:xfrm>
            <a:off x="557939" y="2510800"/>
            <a:ext cx="11127783" cy="2959785"/>
          </a:xfrm>
          <a:prstGeom prst="rect">
            <a:avLst/>
          </a:prstGeom>
        </p:spPr>
        <p:txBody>
          <a:bodyPr wrap="square">
            <a:spAutoFit/>
          </a:bodyPr>
          <a:lstStyle/>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 Summary of all results:</a:t>
            </a:r>
          </a:p>
          <a:p>
            <a:pPr>
              <a:lnSpc>
                <a:spcPct val="100000"/>
              </a:lnSpc>
              <a:spcBef>
                <a:spcPts val="1400"/>
              </a:spcBef>
              <a:buFont typeface="Wingdings" panose="05000000000000000000" pitchFamily="2" charset="2"/>
              <a:buChar char="q"/>
            </a:pPr>
            <a:r>
              <a:rPr lang="en-US" dirty="0">
                <a:solidFill>
                  <a:srgbClr val="1C7DDB"/>
                </a:solidFill>
                <a:latin typeface="Abadi" panose="020B0604020104020204" pitchFamily="34" charset="0"/>
              </a:rPr>
              <a:t> </a:t>
            </a:r>
            <a:r>
              <a:rPr lang="en-US" sz="2200" dirty="0">
                <a:solidFill>
                  <a:srgbClr val="1C7DDB"/>
                </a:solidFill>
                <a:latin typeface="Abadi" panose="020B0604020104020204" pitchFamily="34" charset="0"/>
              </a:rPr>
              <a:t>Data Collection Result : Data gathered in proper format with column names.</a:t>
            </a: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Data Cleaning Result :  Removing all the discrepancies in the data. </a:t>
            </a: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Exploratory Data Analysis Result : Visualization and dashboard and screenshots.</a:t>
            </a:r>
          </a:p>
          <a:p>
            <a:pPr>
              <a:lnSpc>
                <a:spcPct val="100000"/>
              </a:lnSpc>
              <a:spcBef>
                <a:spcPts val="1400"/>
              </a:spcBef>
              <a:buFont typeface="Wingdings" panose="05000000000000000000" pitchFamily="2" charset="2"/>
              <a:buChar char="q"/>
            </a:pPr>
            <a:r>
              <a:rPr lang="en-US" sz="2200" dirty="0">
                <a:solidFill>
                  <a:srgbClr val="1C7DDB"/>
                </a:solidFill>
                <a:latin typeface="Abadi" panose="020B0604020104020204" pitchFamily="34" charset="0"/>
              </a:rPr>
              <a:t> Data Analysis : Providing observation and insights related to the data.</a:t>
            </a:r>
            <a:endParaRPr lang="en-US" dirty="0">
              <a:solidFill>
                <a:srgbClr val="1C7DDB"/>
              </a:solidFill>
              <a:latin typeface="Abadi" panose="020B0604020104020204" pitchFamily="34" charset="0"/>
            </a:endParaRPr>
          </a:p>
          <a:p>
            <a:pPr>
              <a:lnSpc>
                <a:spcPct val="100000"/>
              </a:lnSpc>
              <a:spcBef>
                <a:spcPts val="1400"/>
              </a:spcBef>
              <a:buFont typeface="Wingdings" panose="05000000000000000000" pitchFamily="2" charset="2"/>
              <a:buChar char="q"/>
            </a:pPr>
            <a:endParaRPr lang="en-US" dirty="0">
              <a:solidFill>
                <a:srgbClr val="1C7DDB"/>
              </a:solidFill>
              <a:latin typeface="Abadi" panose="020B0604020104020204" pitchFamily="34" charset="0"/>
            </a:endParaRPr>
          </a:p>
        </p:txBody>
      </p:sp>
      <p:sp>
        <p:nvSpPr>
          <p:cNvPr id="5" name="Slide Number Placeholder 4">
            <a:extLst>
              <a:ext uri="{FF2B5EF4-FFF2-40B4-BE49-F238E27FC236}">
                <a16:creationId xmlns:a16="http://schemas.microsoft.com/office/drawing/2014/main" id="{390D607F-8EDD-4E00-8989-C2641AC80F20}"/>
              </a:ext>
            </a:extLst>
          </p:cNvPr>
          <p:cNvSpPr>
            <a:spLocks noGrp="1"/>
          </p:cNvSpPr>
          <p:nvPr>
            <p:ph type="sldNum" sz="quarter" idx="12"/>
          </p:nvPr>
        </p:nvSpPr>
        <p:spPr/>
        <p:txBody>
          <a:bodyPr/>
          <a:lstStyle/>
          <a:p>
            <a:fld id="{A190C97C-0095-2443-AC12-FA4CBA4ACD4D}" type="slidenum">
              <a:rPr lang="en-US" smtClean="0"/>
              <a:t>4</a:t>
            </a:fld>
            <a:endParaRPr lang="en-US"/>
          </a:p>
        </p:txBody>
      </p:sp>
    </p:spTree>
    <p:extLst>
      <p:ext uri="{BB962C8B-B14F-4D97-AF65-F5344CB8AC3E}">
        <p14:creationId xmlns:p14="http://schemas.microsoft.com/office/powerpoint/2010/main" val="2600484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Introduction</a:t>
            </a:r>
            <a:endParaRPr lang="en-US" dirty="0">
              <a:solidFill>
                <a:schemeClr val="tx1"/>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387458" y="2405575"/>
            <a:ext cx="11685722" cy="40417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3600" dirty="0">
                <a:solidFill>
                  <a:schemeClr val="accent3">
                    <a:lumMod val="25000"/>
                  </a:schemeClr>
                </a:solidFill>
                <a:latin typeface="Abadi" panose="020B0604020104020204" pitchFamily="34" charset="0"/>
              </a:rPr>
              <a:t>Project background and context :</a:t>
            </a:r>
          </a:p>
          <a:p>
            <a:pPr marL="0" indent="0">
              <a:spcBef>
                <a:spcPts val="1400"/>
              </a:spcBef>
              <a:buNone/>
            </a:pPr>
            <a:r>
              <a:rPr lang="en-US" dirty="0">
                <a:latin typeface="Adabi"/>
              </a:rPr>
              <a:t>A leading online travel agency is looking to expand its market presence and enhance its revenue streams. To achieve this, the company aims to conduct an in-depth analysis of its data from the past six months to uncover key insights into sales, booking trends, and market dynamics. The objective is to leverage these insights to develop targeted strategies that boost sales, optimize pricing, and improve overall profitability.</a:t>
            </a:r>
            <a:endParaRPr lang="en-US" dirty="0">
              <a:solidFill>
                <a:schemeClr val="accent3">
                  <a:lumMod val="25000"/>
                </a:schemeClr>
              </a:solidFill>
              <a:latin typeface="Adabi"/>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820E24-1F78-4B52-9EA8-919A66673E55}"/>
              </a:ext>
            </a:extLst>
          </p:cNvPr>
          <p:cNvSpPr>
            <a:spLocks noGrp="1"/>
          </p:cNvSpPr>
          <p:nvPr>
            <p:ph type="title"/>
          </p:nvPr>
        </p:nvSpPr>
        <p:spPr>
          <a:xfrm>
            <a:off x="649263" y="748055"/>
            <a:ext cx="8761413" cy="708025"/>
          </a:xfrm>
        </p:spPr>
        <p:txBody>
          <a:bodyPr/>
          <a:lstStyle/>
          <a:p>
            <a:r>
              <a:rPr lang="en-US" dirty="0">
                <a:solidFill>
                  <a:schemeClr val="tx1"/>
                </a:solidFill>
              </a:rPr>
              <a:t>Section 1 : Methodology</a:t>
            </a:r>
          </a:p>
        </p:txBody>
      </p:sp>
      <p:sp>
        <p:nvSpPr>
          <p:cNvPr id="4" name="Rectangle 3">
            <a:extLst>
              <a:ext uri="{FF2B5EF4-FFF2-40B4-BE49-F238E27FC236}">
                <a16:creationId xmlns:a16="http://schemas.microsoft.com/office/drawing/2014/main" id="{A50DDA96-2CD9-45E1-8090-78586B88B1AE}"/>
              </a:ext>
            </a:extLst>
          </p:cNvPr>
          <p:cNvSpPr/>
          <p:nvPr/>
        </p:nvSpPr>
        <p:spPr>
          <a:xfrm>
            <a:off x="520505" y="2349305"/>
            <a:ext cx="11282289" cy="4508695"/>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D705AAC4-CF34-4C97-925D-E09B2DB6889A}"/>
              </a:ext>
            </a:extLst>
          </p:cNvPr>
          <p:cNvSpPr>
            <a:spLocks noGrp="1"/>
          </p:cNvSpPr>
          <p:nvPr>
            <p:ph type="sldNum" sz="quarter" idx="12"/>
          </p:nvPr>
        </p:nvSpPr>
        <p:spPr/>
        <p:txBody>
          <a:bodyPr/>
          <a:lstStyle/>
          <a:p>
            <a:fld id="{A190C97C-0095-2443-AC12-FA4CBA4ACD4D}" type="slidenum">
              <a:rPr lang="en-US" smtClean="0"/>
              <a:t>6</a:t>
            </a:fld>
            <a:endParaRPr lang="en-US"/>
          </a:p>
        </p:txBody>
      </p:sp>
    </p:spTree>
    <p:extLst>
      <p:ext uri="{BB962C8B-B14F-4D97-AF65-F5344CB8AC3E}">
        <p14:creationId xmlns:p14="http://schemas.microsoft.com/office/powerpoint/2010/main" val="884825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3A6E360-1197-4210-AB23-D74431047AA9}"/>
              </a:ext>
            </a:extLst>
          </p:cNvPr>
          <p:cNvSpPr txBox="1">
            <a:spLocks/>
          </p:cNvSpPr>
          <p:nvPr/>
        </p:nvSpPr>
        <p:spPr>
          <a:xfrm>
            <a:off x="770011" y="538650"/>
            <a:ext cx="6840611"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Inspection</a:t>
            </a:r>
          </a:p>
        </p:txBody>
      </p:sp>
      <p:sp>
        <p:nvSpPr>
          <p:cNvPr id="5" name="Rectangle 4">
            <a:extLst>
              <a:ext uri="{FF2B5EF4-FFF2-40B4-BE49-F238E27FC236}">
                <a16:creationId xmlns:a16="http://schemas.microsoft.com/office/drawing/2014/main" id="{367DBE82-5BAE-47A1-AEEB-43AB649B86D6}"/>
              </a:ext>
            </a:extLst>
          </p:cNvPr>
          <p:cNvSpPr/>
          <p:nvPr/>
        </p:nvSpPr>
        <p:spPr>
          <a:xfrm>
            <a:off x="4904935" y="2321004"/>
            <a:ext cx="2382129" cy="461665"/>
          </a:xfrm>
          <a:prstGeom prst="rect">
            <a:avLst/>
          </a:prstGeom>
        </p:spPr>
        <p:txBody>
          <a:bodyPr wrap="square">
            <a:spAutoFit/>
          </a:bodyPr>
          <a:lstStyle/>
          <a:p>
            <a:r>
              <a:rPr lang="en-US" sz="2400" dirty="0">
                <a:latin typeface="Abadi" panose="020B0604020104020204" pitchFamily="34" charset="0"/>
              </a:rPr>
              <a:t>DATA Snapshot</a:t>
            </a:r>
          </a:p>
        </p:txBody>
      </p:sp>
      <p:sp>
        <p:nvSpPr>
          <p:cNvPr id="4" name="Slide Number Placeholder 3">
            <a:extLst>
              <a:ext uri="{FF2B5EF4-FFF2-40B4-BE49-F238E27FC236}">
                <a16:creationId xmlns:a16="http://schemas.microsoft.com/office/drawing/2014/main" id="{6C10A6DB-BA6F-48AF-8745-046453CCBDED}"/>
              </a:ext>
            </a:extLst>
          </p:cNvPr>
          <p:cNvSpPr>
            <a:spLocks noGrp="1"/>
          </p:cNvSpPr>
          <p:nvPr>
            <p:ph type="sldNum" sz="quarter" idx="12"/>
          </p:nvPr>
        </p:nvSpPr>
        <p:spPr/>
        <p:txBody>
          <a:bodyPr/>
          <a:lstStyle/>
          <a:p>
            <a:fld id="{A190C97C-0095-2443-AC12-FA4CBA4ACD4D}" type="slidenum">
              <a:rPr lang="en-US" smtClean="0"/>
              <a:t>7</a:t>
            </a:fld>
            <a:endParaRPr lang="en-US"/>
          </a:p>
        </p:txBody>
      </p:sp>
      <p:graphicFrame>
        <p:nvGraphicFramePr>
          <p:cNvPr id="2" name="Table 1">
            <a:extLst>
              <a:ext uri="{FF2B5EF4-FFF2-40B4-BE49-F238E27FC236}">
                <a16:creationId xmlns:a16="http://schemas.microsoft.com/office/drawing/2014/main" id="{31ECB485-F550-4276-815D-256575BE1E84}"/>
              </a:ext>
            </a:extLst>
          </p:cNvPr>
          <p:cNvGraphicFramePr>
            <a:graphicFrameLocks noGrp="1"/>
          </p:cNvGraphicFramePr>
          <p:nvPr>
            <p:extLst>
              <p:ext uri="{D42A27DB-BD31-4B8C-83A1-F6EECF244321}">
                <p14:modId xmlns:p14="http://schemas.microsoft.com/office/powerpoint/2010/main" val="2600493693"/>
              </p:ext>
            </p:extLst>
          </p:nvPr>
        </p:nvGraphicFramePr>
        <p:xfrm>
          <a:off x="548640" y="2938995"/>
          <a:ext cx="11240086" cy="1369320"/>
        </p:xfrm>
        <a:graphic>
          <a:graphicData uri="http://schemas.openxmlformats.org/drawingml/2006/table">
            <a:tbl>
              <a:tblPr/>
              <a:tblGrid>
                <a:gridCol w="755737">
                  <a:extLst>
                    <a:ext uri="{9D8B030D-6E8A-4147-A177-3AD203B41FA5}">
                      <a16:colId xmlns:a16="http://schemas.microsoft.com/office/drawing/2014/main" val="1564194503"/>
                    </a:ext>
                  </a:extLst>
                </a:gridCol>
                <a:gridCol w="926678">
                  <a:extLst>
                    <a:ext uri="{9D8B030D-6E8A-4147-A177-3AD203B41FA5}">
                      <a16:colId xmlns:a16="http://schemas.microsoft.com/office/drawing/2014/main" val="3703675337"/>
                    </a:ext>
                  </a:extLst>
                </a:gridCol>
                <a:gridCol w="854701">
                  <a:extLst>
                    <a:ext uri="{9D8B030D-6E8A-4147-A177-3AD203B41FA5}">
                      <a16:colId xmlns:a16="http://schemas.microsoft.com/office/drawing/2014/main" val="2429851999"/>
                    </a:ext>
                  </a:extLst>
                </a:gridCol>
                <a:gridCol w="1067629">
                  <a:extLst>
                    <a:ext uri="{9D8B030D-6E8A-4147-A177-3AD203B41FA5}">
                      <a16:colId xmlns:a16="http://schemas.microsoft.com/office/drawing/2014/main" val="2378722557"/>
                    </a:ext>
                  </a:extLst>
                </a:gridCol>
                <a:gridCol w="1103615">
                  <a:extLst>
                    <a:ext uri="{9D8B030D-6E8A-4147-A177-3AD203B41FA5}">
                      <a16:colId xmlns:a16="http://schemas.microsoft.com/office/drawing/2014/main" val="4132761280"/>
                    </a:ext>
                  </a:extLst>
                </a:gridCol>
                <a:gridCol w="350877">
                  <a:extLst>
                    <a:ext uri="{9D8B030D-6E8A-4147-A177-3AD203B41FA5}">
                      <a16:colId xmlns:a16="http://schemas.microsoft.com/office/drawing/2014/main" val="3219614417"/>
                    </a:ext>
                  </a:extLst>
                </a:gridCol>
                <a:gridCol w="1175591">
                  <a:extLst>
                    <a:ext uri="{9D8B030D-6E8A-4147-A177-3AD203B41FA5}">
                      <a16:colId xmlns:a16="http://schemas.microsoft.com/office/drawing/2014/main" val="3715900499"/>
                    </a:ext>
                  </a:extLst>
                </a:gridCol>
                <a:gridCol w="1223575">
                  <a:extLst>
                    <a:ext uri="{9D8B030D-6E8A-4147-A177-3AD203B41FA5}">
                      <a16:colId xmlns:a16="http://schemas.microsoft.com/office/drawing/2014/main" val="131740448"/>
                    </a:ext>
                  </a:extLst>
                </a:gridCol>
                <a:gridCol w="1175591">
                  <a:extLst>
                    <a:ext uri="{9D8B030D-6E8A-4147-A177-3AD203B41FA5}">
                      <a16:colId xmlns:a16="http://schemas.microsoft.com/office/drawing/2014/main" val="4213016708"/>
                    </a:ext>
                  </a:extLst>
                </a:gridCol>
                <a:gridCol w="1139603">
                  <a:extLst>
                    <a:ext uri="{9D8B030D-6E8A-4147-A177-3AD203B41FA5}">
                      <a16:colId xmlns:a16="http://schemas.microsoft.com/office/drawing/2014/main" val="2290650603"/>
                    </a:ext>
                  </a:extLst>
                </a:gridCol>
                <a:gridCol w="1466489">
                  <a:extLst>
                    <a:ext uri="{9D8B030D-6E8A-4147-A177-3AD203B41FA5}">
                      <a16:colId xmlns:a16="http://schemas.microsoft.com/office/drawing/2014/main" val="3119562980"/>
                    </a:ext>
                  </a:extLst>
                </a:gridCol>
              </a:tblGrid>
              <a:tr h="0">
                <a:tc>
                  <a:txBody>
                    <a:bodyPr/>
                    <a:lstStyle/>
                    <a:p>
                      <a:pPr algn="l" fontAlgn="b"/>
                      <a:r>
                        <a:rPr lang="en-US" sz="1200" b="0" i="0" u="none" strike="noStrike" dirty="0" err="1">
                          <a:solidFill>
                            <a:srgbClr val="000000"/>
                          </a:solidFill>
                          <a:effectLst/>
                          <a:latin typeface="Calibri" panose="020F0502020204030204" pitchFamily="34" charset="0"/>
                        </a:rPr>
                        <a:t>buyer_id</a:t>
                      </a:r>
                      <a:endParaRPr lang="en-US" sz="1200" b="0" i="0" u="none" strike="noStrike" dirty="0">
                        <a:solidFill>
                          <a:srgbClr val="000000"/>
                        </a:solidFill>
                        <a:effectLst/>
                        <a:latin typeface="Calibri" panose="020F0502020204030204" pitchFamily="34" charset="0"/>
                      </a:endParaRP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supplier_id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to_airport</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from_airport</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journey_type</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pax</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costprice</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markup</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selling_price</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booking_date</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200" b="0" i="0" u="none" strike="noStrike">
                          <a:solidFill>
                            <a:srgbClr val="000000"/>
                          </a:solidFill>
                          <a:effectLst/>
                          <a:latin typeface="Calibri" panose="020F0502020204030204" pitchFamily="34" charset="0"/>
                        </a:rPr>
                        <a:t>payment_method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2450608015"/>
                  </a:ext>
                </a:extLst>
              </a:tr>
              <a:tr h="196570">
                <a:tc>
                  <a:txBody>
                    <a:bodyPr/>
                    <a:lstStyle/>
                    <a:p>
                      <a:pPr algn="r" fontAlgn="b"/>
                      <a:r>
                        <a:rPr lang="en-US" sz="1200" b="0" i="0" u="none" strike="noStrike">
                          <a:solidFill>
                            <a:srgbClr val="000000"/>
                          </a:solidFill>
                          <a:effectLst/>
                          <a:latin typeface="Calibri" panose="020F0502020204030204" pitchFamily="34" charset="0"/>
                        </a:rPr>
                        <a:t>492</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CCU</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ATL</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round trip</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422.296189</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92.13856571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537.4693961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PayPal</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5185"/>
                  </a:ext>
                </a:extLst>
              </a:tr>
              <a:tr h="196570">
                <a:tc>
                  <a:txBody>
                    <a:bodyPr/>
                    <a:lstStyle/>
                    <a:p>
                      <a:pPr algn="r" fontAlgn="b"/>
                      <a:r>
                        <a:rPr lang="en-US" sz="1200" b="0" i="0" u="none" strike="noStrike">
                          <a:solidFill>
                            <a:srgbClr val="000000"/>
                          </a:solidFill>
                          <a:effectLst/>
                          <a:latin typeface="Calibri" panose="020F0502020204030204" pitchFamily="34" charset="0"/>
                        </a:rPr>
                        <a:t>299</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HYD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HYD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round trip</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2</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692.9818841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375.3632274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1162.185918</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Credit Card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5451154"/>
                  </a:ext>
                </a:extLst>
              </a:tr>
              <a:tr h="196570">
                <a:tc>
                  <a:txBody>
                    <a:bodyPr/>
                    <a:lstStyle/>
                    <a:p>
                      <a:pPr algn="r" fontAlgn="b"/>
                      <a:r>
                        <a:rPr lang="en-US" sz="1200" b="0" i="0" u="none" strike="noStrike">
                          <a:solidFill>
                            <a:srgbClr val="000000"/>
                          </a:solidFill>
                          <a:effectLst/>
                          <a:latin typeface="Calibri" panose="020F0502020204030204" pitchFamily="34" charset="0"/>
                        </a:rPr>
                        <a:t>64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BLR</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SEA</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one way</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797.7881489</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404.7494663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1303.724982</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Bank Transfer</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58381848"/>
                  </a:ext>
                </a:extLst>
              </a:tr>
              <a:tr h="196570">
                <a:tc>
                  <a:txBody>
                    <a:bodyPr/>
                    <a:lstStyle/>
                    <a:p>
                      <a:pPr algn="r" fontAlgn="b"/>
                      <a:r>
                        <a:rPr lang="en-US" sz="1200" b="0" i="0" u="none" strike="noStrike">
                          <a:solidFill>
                            <a:srgbClr val="000000"/>
                          </a:solidFill>
                          <a:effectLst/>
                          <a:latin typeface="Calibri" panose="020F0502020204030204" pitchFamily="34" charset="0"/>
                        </a:rPr>
                        <a:t>345</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6</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DEL</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DEN</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one way</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2</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286.4728821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92.20224776</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363.3080885</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Credit Card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6402266"/>
                  </a:ext>
                </a:extLst>
              </a:tr>
              <a:tr h="196570">
                <a:tc>
                  <a:txBody>
                    <a:bodyPr/>
                    <a:lstStyle/>
                    <a:p>
                      <a:pPr algn="r" fontAlgn="b"/>
                      <a:r>
                        <a:rPr lang="en-US" sz="1200" b="0" i="0" u="none" strike="noStrike">
                          <a:solidFill>
                            <a:srgbClr val="000000"/>
                          </a:solidFill>
                          <a:effectLst/>
                          <a:latin typeface="Calibri" panose="020F0502020204030204" pitchFamily="34" charset="0"/>
                        </a:rPr>
                        <a:t>31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6</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DEL</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BOM</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one way</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840.5605813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173.5953428</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1057.55476</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Debit Card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84169037"/>
                  </a:ext>
                </a:extLst>
              </a:tr>
              <a:tr h="196570">
                <a:tc>
                  <a:txBody>
                    <a:bodyPr/>
                    <a:lstStyle/>
                    <a:p>
                      <a:pPr algn="r" fontAlgn="b"/>
                      <a:r>
                        <a:rPr lang="en-US" sz="1200" b="0" i="0" u="none" strike="noStrike">
                          <a:solidFill>
                            <a:srgbClr val="000000"/>
                          </a:solidFill>
                          <a:effectLst/>
                          <a:latin typeface="Calibri" panose="020F0502020204030204" pitchFamily="34" charset="0"/>
                        </a:rPr>
                        <a:t>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7</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HYD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ORD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Calibri" panose="020F0502020204030204" pitchFamily="34" charset="0"/>
                        </a:rPr>
                        <a:t>round trip</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2</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649.568286</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320.3561483</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1050.013471</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200" b="0" i="0" u="none" strike="noStrike">
                          <a:solidFill>
                            <a:srgbClr val="000000"/>
                          </a:solidFill>
                          <a:effectLst/>
                          <a:latin typeface="Calibri" panose="020F0502020204030204" pitchFamily="34" charset="0"/>
                        </a:rPr>
                        <a:t>3/1/2024</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panose="020F0502020204030204" pitchFamily="34" charset="0"/>
                        </a:rPr>
                        <a:t>Debit Card</a:t>
                      </a:r>
                    </a:p>
                  </a:txBody>
                  <a:tcPr marL="7020" marR="7020" marT="70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28490460"/>
                  </a:ext>
                </a:extLst>
              </a:tr>
            </a:tbl>
          </a:graphicData>
        </a:graphic>
      </p:graphicFrame>
      <p:graphicFrame>
        <p:nvGraphicFramePr>
          <p:cNvPr id="7" name="Table 6">
            <a:extLst>
              <a:ext uri="{FF2B5EF4-FFF2-40B4-BE49-F238E27FC236}">
                <a16:creationId xmlns:a16="http://schemas.microsoft.com/office/drawing/2014/main" id="{FED8015E-2F86-444A-AD1E-730CB59E854A}"/>
              </a:ext>
            </a:extLst>
          </p:cNvPr>
          <p:cNvGraphicFramePr>
            <a:graphicFrameLocks noGrp="1"/>
          </p:cNvGraphicFramePr>
          <p:nvPr>
            <p:extLst>
              <p:ext uri="{D42A27DB-BD31-4B8C-83A1-F6EECF244321}">
                <p14:modId xmlns:p14="http://schemas.microsoft.com/office/powerpoint/2010/main" val="1454335065"/>
              </p:ext>
            </p:extLst>
          </p:nvPr>
        </p:nvGraphicFramePr>
        <p:xfrm>
          <a:off x="548640" y="4619742"/>
          <a:ext cx="11240087" cy="1535072"/>
        </p:xfrm>
        <a:graphic>
          <a:graphicData uri="http://schemas.openxmlformats.org/drawingml/2006/table">
            <a:tbl>
              <a:tblPr/>
              <a:tblGrid>
                <a:gridCol w="1271579">
                  <a:extLst>
                    <a:ext uri="{9D8B030D-6E8A-4147-A177-3AD203B41FA5}">
                      <a16:colId xmlns:a16="http://schemas.microsoft.com/office/drawing/2014/main" val="540249559"/>
                    </a:ext>
                  </a:extLst>
                </a:gridCol>
                <a:gridCol w="1435545">
                  <a:extLst>
                    <a:ext uri="{9D8B030D-6E8A-4147-A177-3AD203B41FA5}">
                      <a16:colId xmlns:a16="http://schemas.microsoft.com/office/drawing/2014/main" val="1695769697"/>
                    </a:ext>
                  </a:extLst>
                </a:gridCol>
                <a:gridCol w="1837096">
                  <a:extLst>
                    <a:ext uri="{9D8B030D-6E8A-4147-A177-3AD203B41FA5}">
                      <a16:colId xmlns:a16="http://schemas.microsoft.com/office/drawing/2014/main" val="2371899086"/>
                    </a:ext>
                  </a:extLst>
                </a:gridCol>
                <a:gridCol w="1395391">
                  <a:extLst>
                    <a:ext uri="{9D8B030D-6E8A-4147-A177-3AD203B41FA5}">
                      <a16:colId xmlns:a16="http://schemas.microsoft.com/office/drawing/2014/main" val="1474429685"/>
                    </a:ext>
                  </a:extLst>
                </a:gridCol>
                <a:gridCol w="1137729">
                  <a:extLst>
                    <a:ext uri="{9D8B030D-6E8A-4147-A177-3AD203B41FA5}">
                      <a16:colId xmlns:a16="http://schemas.microsoft.com/office/drawing/2014/main" val="1986095140"/>
                    </a:ext>
                  </a:extLst>
                </a:gridCol>
                <a:gridCol w="1311734">
                  <a:extLst>
                    <a:ext uri="{9D8B030D-6E8A-4147-A177-3AD203B41FA5}">
                      <a16:colId xmlns:a16="http://schemas.microsoft.com/office/drawing/2014/main" val="1984776049"/>
                    </a:ext>
                  </a:extLst>
                </a:gridCol>
                <a:gridCol w="1499125">
                  <a:extLst>
                    <a:ext uri="{9D8B030D-6E8A-4147-A177-3AD203B41FA5}">
                      <a16:colId xmlns:a16="http://schemas.microsoft.com/office/drawing/2014/main" val="1635786423"/>
                    </a:ext>
                  </a:extLst>
                </a:gridCol>
                <a:gridCol w="1351888">
                  <a:extLst>
                    <a:ext uri="{9D8B030D-6E8A-4147-A177-3AD203B41FA5}">
                      <a16:colId xmlns:a16="http://schemas.microsoft.com/office/drawing/2014/main" val="2849559851"/>
                    </a:ext>
                  </a:extLst>
                </a:gridCol>
              </a:tblGrid>
              <a:tr h="219296">
                <a:tc>
                  <a:txBody>
                    <a:bodyPr/>
                    <a:lstStyle/>
                    <a:p>
                      <a:pPr algn="l" fontAlgn="b"/>
                      <a:r>
                        <a:rPr lang="en-US" sz="1300" b="0" i="0" u="none" strike="noStrike">
                          <a:solidFill>
                            <a:srgbClr val="000000"/>
                          </a:solidFill>
                          <a:effectLst/>
                          <a:latin typeface="Calibri" panose="020F0502020204030204" pitchFamily="34" charset="0"/>
                        </a:rPr>
                        <a:t>refund_status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refund_amount</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channel_of_booking</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booking_status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travel_date</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cashback</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coupon_redeem</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tc>
                  <a:txBody>
                    <a:bodyPr/>
                    <a:lstStyle/>
                    <a:p>
                      <a:pPr algn="l" fontAlgn="b"/>
                      <a:r>
                        <a:rPr lang="en-US" sz="1300" b="0" i="0" u="none" strike="noStrike">
                          <a:solidFill>
                            <a:srgbClr val="000000"/>
                          </a:solidFill>
                          <a:effectLst/>
                          <a:latin typeface="Calibri" panose="020F0502020204030204" pitchFamily="34" charset="0"/>
                        </a:rPr>
                        <a:t>Coupon USed?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A9DB"/>
                    </a:solidFill>
                  </a:tcPr>
                </a:tc>
                <a:extLst>
                  <a:ext uri="{0D108BD9-81ED-4DB2-BD59-A6C34878D82A}">
                    <a16:rowId xmlns:a16="http://schemas.microsoft.com/office/drawing/2014/main" val="943963566"/>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369.6489946</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Web</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4/3/2024</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5.374693961</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No</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6651985"/>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799.3029172</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Web</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14-05-2023</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11.62185918</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No</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46702260"/>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896.6475714</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Web</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26-09-2023</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No</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6461556"/>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249.8681239</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Android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17-10-2024</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9.220224776</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9099881"/>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727.3419781</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Web</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11/9/2023</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No</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50453768"/>
                  </a:ext>
                </a:extLst>
              </a:tr>
              <a:tr h="219296">
                <a:tc>
                  <a:txBody>
                    <a:bodyPr/>
                    <a:lstStyle/>
                    <a:p>
                      <a:pPr algn="l" fontAlgn="b"/>
                      <a:r>
                        <a:rPr lang="en-US" sz="1300" b="0" i="0" u="none" strike="noStrike">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722.155395</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Web</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a:solidFill>
                            <a:srgbClr val="000000"/>
                          </a:solidFill>
                          <a:effectLst/>
                          <a:latin typeface="Calibri" panose="020F0502020204030204" pitchFamily="34" charset="0"/>
                        </a:rPr>
                        <a:t>confirmed</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12/12/2024</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0</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300" b="0" i="0" u="none" strike="noStrike">
                          <a:solidFill>
                            <a:srgbClr val="000000"/>
                          </a:solidFill>
                          <a:effectLst/>
                          <a:latin typeface="Calibri" panose="020F0502020204030204" pitchFamily="34" charset="0"/>
                        </a:rPr>
                        <a:t>32.03561483</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300" b="0" i="0" u="none" strike="noStrike" dirty="0">
                          <a:solidFill>
                            <a:srgbClr val="000000"/>
                          </a:solidFill>
                          <a:effectLst/>
                          <a:latin typeface="Calibri" panose="020F0502020204030204" pitchFamily="34" charset="0"/>
                        </a:rPr>
                        <a:t>Yes</a:t>
                      </a:r>
                    </a:p>
                  </a:txBody>
                  <a:tcPr marL="7832" marR="7832" marT="783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864084"/>
                  </a:ext>
                </a:extLst>
              </a:tr>
            </a:tbl>
          </a:graphicData>
        </a:graphic>
      </p:graphicFrame>
    </p:spTree>
    <p:extLst>
      <p:ext uri="{BB962C8B-B14F-4D97-AF65-F5344CB8AC3E}">
        <p14:creationId xmlns:p14="http://schemas.microsoft.com/office/powerpoint/2010/main" val="3002440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1AFE4-6A8B-415E-ADA4-E72AFA4404FF}"/>
              </a:ext>
            </a:extLst>
          </p:cNvPr>
          <p:cNvSpPr>
            <a:spLocks noGrp="1"/>
          </p:cNvSpPr>
          <p:nvPr>
            <p:ph type="title"/>
          </p:nvPr>
        </p:nvSpPr>
        <p:spPr>
          <a:xfrm>
            <a:off x="732924" y="720450"/>
            <a:ext cx="3825010" cy="706964"/>
          </a:xfrm>
        </p:spPr>
        <p:txBody>
          <a:bodyPr/>
          <a:lstStyle/>
          <a:p>
            <a:r>
              <a:rPr lang="en-US" dirty="0">
                <a:solidFill>
                  <a:schemeClr val="tx1"/>
                </a:solidFill>
                <a:latin typeface="Abadi"/>
              </a:rPr>
              <a:t>Data Inspection</a:t>
            </a:r>
          </a:p>
        </p:txBody>
      </p:sp>
      <p:sp>
        <p:nvSpPr>
          <p:cNvPr id="8" name="Slide Number Placeholder 7">
            <a:extLst>
              <a:ext uri="{FF2B5EF4-FFF2-40B4-BE49-F238E27FC236}">
                <a16:creationId xmlns:a16="http://schemas.microsoft.com/office/drawing/2014/main" id="{A1355CBC-64D8-45F2-BE8A-5516CC12C014}"/>
              </a:ext>
            </a:extLst>
          </p:cNvPr>
          <p:cNvSpPr>
            <a:spLocks noGrp="1"/>
          </p:cNvSpPr>
          <p:nvPr>
            <p:ph type="sldNum" sz="quarter" idx="12"/>
          </p:nvPr>
        </p:nvSpPr>
        <p:spPr/>
        <p:txBody>
          <a:bodyPr/>
          <a:lstStyle/>
          <a:p>
            <a:fld id="{A190C97C-0095-2443-AC12-FA4CBA4ACD4D}" type="slidenum">
              <a:rPr lang="en-US" smtClean="0"/>
              <a:t>8</a:t>
            </a:fld>
            <a:endParaRPr lang="en-US"/>
          </a:p>
        </p:txBody>
      </p:sp>
      <p:sp>
        <p:nvSpPr>
          <p:cNvPr id="7" name="Rectangle 6">
            <a:extLst>
              <a:ext uri="{FF2B5EF4-FFF2-40B4-BE49-F238E27FC236}">
                <a16:creationId xmlns:a16="http://schemas.microsoft.com/office/drawing/2014/main" id="{FE9D2540-0D3F-491E-84A8-C41F4F14F2F8}"/>
              </a:ext>
            </a:extLst>
          </p:cNvPr>
          <p:cNvSpPr/>
          <p:nvPr/>
        </p:nvSpPr>
        <p:spPr>
          <a:xfrm>
            <a:off x="546100" y="2260600"/>
            <a:ext cx="2260600" cy="44323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E77A54BE-3C2B-4252-9B9A-4F8A4221DCC3}"/>
              </a:ext>
            </a:extLst>
          </p:cNvPr>
          <p:cNvSpPr txBox="1">
            <a:spLocks/>
          </p:cNvSpPr>
          <p:nvPr/>
        </p:nvSpPr>
        <p:spPr>
          <a:xfrm>
            <a:off x="5918200" y="2322286"/>
            <a:ext cx="5519811" cy="41288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342900" indent="-342900">
              <a:buFont typeface="Wingdings" panose="05000000000000000000" pitchFamily="2" charset="2"/>
              <a:buChar char="§"/>
            </a:pPr>
            <a:r>
              <a:rPr lang="en-US" sz="2400" dirty="0">
                <a:solidFill>
                  <a:srgbClr val="1C7DDB"/>
                </a:solidFill>
                <a:latin typeface="Abadi" panose="020B0604020104020204" pitchFamily="34" charset="0"/>
              </a:rPr>
              <a:t>We can clearly see that there are no null values in the data.</a:t>
            </a:r>
          </a:p>
          <a:p>
            <a:pPr marL="342900" indent="-342900">
              <a:buFont typeface="Wingdings" panose="05000000000000000000" pitchFamily="2" charset="2"/>
              <a:buChar char="§"/>
            </a:pPr>
            <a:endParaRPr lang="en-US" sz="2400" dirty="0">
              <a:solidFill>
                <a:srgbClr val="1C7DDB"/>
              </a:solidFill>
              <a:latin typeface="Abadi" panose="020B0604020104020204" pitchFamily="34" charset="0"/>
            </a:endParaRPr>
          </a:p>
          <a:p>
            <a:pPr marL="342900" indent="-342900">
              <a:buFont typeface="Wingdings" panose="05000000000000000000" pitchFamily="2" charset="2"/>
              <a:buChar char="§"/>
            </a:pPr>
            <a:r>
              <a:rPr lang="en-US" sz="2600" dirty="0">
                <a:solidFill>
                  <a:schemeClr val="accent4">
                    <a:lumMod val="75000"/>
                  </a:schemeClr>
                </a:solidFill>
                <a:latin typeface="Abadi" panose="020B0604020104020204" pitchFamily="34" charset="0"/>
              </a:rPr>
              <a:t>buyer_id represents unique customers.</a:t>
            </a:r>
          </a:p>
          <a:p>
            <a:endParaRPr lang="en-US" sz="2600" dirty="0">
              <a:solidFill>
                <a:schemeClr val="accent4">
                  <a:lumMod val="75000"/>
                </a:schemeClr>
              </a:solidFill>
              <a:latin typeface="Abadi" panose="020B0604020104020204" pitchFamily="34" charset="0"/>
            </a:endParaRPr>
          </a:p>
          <a:p>
            <a:pPr marL="342900" indent="-342900">
              <a:buFont typeface="Wingdings" panose="05000000000000000000" pitchFamily="2" charset="2"/>
              <a:buChar char="§"/>
            </a:pPr>
            <a:r>
              <a:rPr lang="en-US" sz="2600" dirty="0">
                <a:solidFill>
                  <a:schemeClr val="accent4">
                    <a:lumMod val="75000"/>
                  </a:schemeClr>
                </a:solidFill>
                <a:latin typeface="Abadi" panose="020B0604020104020204" pitchFamily="34" charset="0"/>
              </a:rPr>
              <a:t>supplier_id represents unique suppliers from whom flights were purchased for resale</a:t>
            </a:r>
            <a:r>
              <a:rPr lang="en-US" sz="2600" dirty="0">
                <a:latin typeface="Abadi" panose="020B0604020104020204" pitchFamily="34" charset="0"/>
              </a:rPr>
              <a:t>.</a:t>
            </a:r>
            <a:endParaRPr lang="en-US" sz="2600" dirty="0">
              <a:solidFill>
                <a:srgbClr val="1C7DDB"/>
              </a:solidFill>
              <a:latin typeface="Abadi" panose="020B0604020104020204" pitchFamily="34" charset="0"/>
            </a:endParaRPr>
          </a:p>
        </p:txBody>
      </p:sp>
    </p:spTree>
    <p:extLst>
      <p:ext uri="{BB962C8B-B14F-4D97-AF65-F5344CB8AC3E}">
        <p14:creationId xmlns:p14="http://schemas.microsoft.com/office/powerpoint/2010/main" val="235895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65700" y="2321169"/>
            <a:ext cx="6794891" cy="1730131"/>
          </a:xfrm>
          <a:prstGeom prst="rect">
            <a:avLst/>
          </a:prstGeom>
        </p:spPr>
        <p:txBody>
          <a:bodyPr lIns="91440" tIns="45720" rIns="91440" bIns="45720" anchor="t">
            <a:normAutofit fontScale="85000" lnSpcReduction="10000"/>
          </a:bodyPr>
          <a:lstStyle/>
          <a:p>
            <a:pPr>
              <a:buFont typeface="Wingdings" panose="05000000000000000000" pitchFamily="2" charset="2"/>
              <a:buChar char="§"/>
            </a:pPr>
            <a:r>
              <a:rPr lang="en-US" sz="1600" dirty="0">
                <a:solidFill>
                  <a:srgbClr val="1C7DDB"/>
                </a:solidFill>
                <a:latin typeface="Abadi" panose="020B0604020104020204" pitchFamily="34" charset="0"/>
              </a:rPr>
              <a:t>We will convert some of the column datatype from float to int for better analysis</a:t>
            </a:r>
          </a:p>
          <a:p>
            <a:pPr>
              <a:buFont typeface="Wingdings" panose="05000000000000000000" pitchFamily="2" charset="2"/>
              <a:buChar char="§"/>
            </a:pPr>
            <a:endParaRPr lang="en-US" sz="1600" dirty="0">
              <a:solidFill>
                <a:srgbClr val="1C7DDB"/>
              </a:solidFill>
              <a:latin typeface="Abadi" panose="020B0604020104020204" pitchFamily="34" charset="0"/>
            </a:endParaRPr>
          </a:p>
          <a:p>
            <a:pPr>
              <a:buFont typeface="Wingdings" panose="05000000000000000000" pitchFamily="2" charset="2"/>
              <a:buChar char="§"/>
            </a:pPr>
            <a:r>
              <a:rPr lang="en-US" dirty="0">
                <a:solidFill>
                  <a:schemeClr val="accent4">
                    <a:lumMod val="75000"/>
                  </a:schemeClr>
                </a:solidFill>
                <a:latin typeface="Abadi" panose="020B0604020104020204" pitchFamily="34" charset="0"/>
              </a:rPr>
              <a:t>Considering PAX field as an abbreviation for passengers/no of passengers.</a:t>
            </a:r>
          </a:p>
          <a:p>
            <a:pPr>
              <a:buFont typeface="Wingdings" panose="05000000000000000000" pitchFamily="2" charset="2"/>
              <a:buChar char="§"/>
            </a:pPr>
            <a:endParaRPr lang="en-US" dirty="0">
              <a:solidFill>
                <a:schemeClr val="accent4">
                  <a:lumMod val="75000"/>
                </a:schemeClr>
              </a:solidFill>
              <a:latin typeface="Abadi" panose="020B0604020104020204" pitchFamily="34" charset="0"/>
            </a:endParaRPr>
          </a:p>
          <a:p>
            <a:pPr>
              <a:buFont typeface="Wingdings" panose="05000000000000000000" pitchFamily="2" charset="2"/>
              <a:buChar char="§"/>
            </a:pPr>
            <a:r>
              <a:rPr lang="en-US" dirty="0">
                <a:solidFill>
                  <a:schemeClr val="accent4">
                    <a:lumMod val="75000"/>
                  </a:schemeClr>
                </a:solidFill>
                <a:latin typeface="Abadi" panose="020B0604020104020204" pitchFamily="34" charset="0"/>
              </a:rPr>
              <a:t>Will Change Coupon Used? Column to Coupon used status.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679572"/>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tx1"/>
                </a:solidFill>
                <a:latin typeface="Abadi"/>
              </a:rPr>
              <a:t>Data Wrangling: Snippet</a:t>
            </a:r>
          </a:p>
        </p:txBody>
      </p:sp>
      <p:sp>
        <p:nvSpPr>
          <p:cNvPr id="8" name="Rectangle 7">
            <a:extLst>
              <a:ext uri="{FF2B5EF4-FFF2-40B4-BE49-F238E27FC236}">
                <a16:creationId xmlns:a16="http://schemas.microsoft.com/office/drawing/2014/main" id="{EABDACCA-088C-429D-86B8-CEA4E4D7FC01}"/>
              </a:ext>
            </a:extLst>
          </p:cNvPr>
          <p:cNvSpPr/>
          <p:nvPr/>
        </p:nvSpPr>
        <p:spPr>
          <a:xfrm>
            <a:off x="635000" y="2321169"/>
            <a:ext cx="4089400" cy="4241102"/>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6102FE8-E18A-4D7E-B271-B8F9C9BACC1F}"/>
              </a:ext>
            </a:extLst>
          </p:cNvPr>
          <p:cNvSpPr/>
          <p:nvPr/>
        </p:nvSpPr>
        <p:spPr>
          <a:xfrm>
            <a:off x="4965700" y="4051301"/>
            <a:ext cx="6921500" cy="2510970"/>
          </a:xfrm>
          <a:prstGeom prst="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97163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155be751-a274-42e8-93fb-f39d3b9bccc8"/>
    <ds:schemaRef ds:uri="http://purl.org/dc/elements/1.1/"/>
    <ds:schemaRef ds:uri="http://schemas.microsoft.com/office/2006/metadata/properties"/>
    <ds:schemaRef ds:uri="f80a141d-92ca-4d3d-9308-f7e7b1d44ce8"/>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3063</TotalTime>
  <Words>1288</Words>
  <Application>Microsoft Office PowerPoint</Application>
  <PresentationFormat>Widescreen</PresentationFormat>
  <Paragraphs>266</Paragraphs>
  <Slides>29</Slides>
  <Notes>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29</vt:i4>
      </vt:variant>
    </vt:vector>
  </HeadingPairs>
  <TitlesOfParts>
    <vt:vector size="42" baseType="lpstr">
      <vt:lpstr>Abadi</vt:lpstr>
      <vt:lpstr>Adabi</vt:lpstr>
      <vt:lpstr>Arial</vt:lpstr>
      <vt:lpstr>Arial Unicode MS</vt:lpstr>
      <vt:lpstr>Calibri</vt:lpstr>
      <vt:lpstr>Calibri Light</vt:lpstr>
      <vt:lpstr>Century Gothic</vt:lpstr>
      <vt:lpstr>IBM Plex Mono SemiBold</vt:lpstr>
      <vt:lpstr>IBM Plex Mono Text</vt:lpstr>
      <vt:lpstr>Wingdings</vt:lpstr>
      <vt:lpstr>Wingdings 3</vt:lpstr>
      <vt:lpstr>Custom Design</vt:lpstr>
      <vt:lpstr>Ion Boardroom</vt:lpstr>
      <vt:lpstr>Online Travel Agency</vt:lpstr>
      <vt:lpstr>PowerPoint Presentation</vt:lpstr>
      <vt:lpstr>PowerPoint Presentation</vt:lpstr>
      <vt:lpstr>Outline</vt:lpstr>
      <vt:lpstr>PowerPoint Presentation</vt:lpstr>
      <vt:lpstr>Section 1 : Methodology</vt:lpstr>
      <vt:lpstr>PowerPoint Presentation</vt:lpstr>
      <vt:lpstr>Data Inspection</vt:lpstr>
      <vt:lpstr>PowerPoint Presentation</vt:lpstr>
      <vt:lpstr>PowerPoint Presentation</vt:lpstr>
      <vt:lpstr>Top 10 and Bottom 10 Buyers </vt:lpstr>
      <vt:lpstr>Top 3 Suppliers </vt:lpstr>
      <vt:lpstr>PowerPoint Presentation</vt:lpstr>
      <vt:lpstr>Causes and Strategies</vt:lpstr>
      <vt:lpstr>PowerPoint Presentation</vt:lpstr>
      <vt:lpstr>PowerPoint Presentation</vt:lpstr>
      <vt:lpstr>PowerPoint Presentation</vt:lpstr>
      <vt:lpstr>Observation </vt:lpstr>
      <vt:lpstr>PowerPoint Presentation</vt:lpstr>
      <vt:lpstr>Most Popular Routes</vt:lpstr>
      <vt:lpstr>Round Trip and One Way Analysis of Popular Routes</vt:lpstr>
      <vt:lpstr>Causes and Strategies</vt:lpstr>
      <vt:lpstr>Analysis of No of Passengers Booked(PAX)</vt:lpstr>
      <vt:lpstr>Causes and Strategies </vt:lpstr>
      <vt:lpstr>Mode Of Payment Analysis: Cancelled Vs Failed</vt:lpstr>
      <vt:lpstr>Observation</vt:lpstr>
      <vt:lpstr>Causes and Strategies</vt:lpstr>
      <vt:lpstr>Causes and Strategies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NAKUL PANT</cp:lastModifiedBy>
  <cp:revision>535</cp:revision>
  <dcterms:created xsi:type="dcterms:W3CDTF">2021-04-29T18:58:34Z</dcterms:created>
  <dcterms:modified xsi:type="dcterms:W3CDTF">2024-09-06T14:03:16Z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